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9"/>
  </p:notesMasterIdLst>
  <p:sldIdLst>
    <p:sldId id="256" r:id="rId2"/>
    <p:sldId id="257" r:id="rId3"/>
    <p:sldId id="258" r:id="rId4"/>
    <p:sldId id="261" r:id="rId5"/>
    <p:sldId id="262" r:id="rId6"/>
    <p:sldId id="264" r:id="rId7"/>
    <p:sldId id="259" r:id="rId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1"/>
    <p:restoredTop sz="94640"/>
  </p:normalViewPr>
  <p:slideViewPr>
    <p:cSldViewPr snapToGrid="0" snapToObjects="1">
      <p:cViewPr varScale="1">
        <p:scale>
          <a:sx n="154" d="100"/>
          <a:sy n="154" d="100"/>
        </p:scale>
        <p:origin x="534" y="14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notesMaster" Target="notesMasters/notesMaster1.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FFFA2B1D-E1AC-481F-BA41-9E1AF22B09A9}" type="doc">
      <dgm:prSet loTypeId="urn:microsoft.com/office/officeart/2005/8/layout/vList2" loCatId="list" qsTypeId="urn:microsoft.com/office/officeart/2005/8/quickstyle/simple1" qsCatId="simple" csTypeId="urn:microsoft.com/office/officeart/2005/8/colors/accent1_2" csCatId="accent1"/>
      <dgm:spPr/>
      <dgm:t>
        <a:bodyPr/>
        <a:lstStyle/>
        <a:p>
          <a:endParaRPr lang="en-US"/>
        </a:p>
      </dgm:t>
    </dgm:pt>
    <dgm:pt modelId="{43C8077B-472C-43A5-8E4D-F236B1292076}">
      <dgm:prSet/>
      <dgm:spPr/>
      <dgm:t>
        <a:bodyPr/>
        <a:lstStyle/>
        <a:p>
          <a:r>
            <a:rPr lang="en-GB" b="0" i="0"/>
            <a:t>Ameur, A. I., Lakas, A., Bachir, Y. M., &amp; Oubbati, O. S. (2022) Peer-to-peer overlay techniques for vehicular ad hoc networks: Survey and challenges. </a:t>
          </a:r>
          <a:r>
            <a:rPr lang="en-GB" b="0" i="1"/>
            <a:t>Vehicular Communications</a:t>
          </a:r>
          <a:r>
            <a:rPr lang="en-GB" b="0" i="0"/>
            <a:t>, 100455.</a:t>
          </a:r>
          <a:endParaRPr lang="en-US"/>
        </a:p>
      </dgm:t>
    </dgm:pt>
    <dgm:pt modelId="{622C6384-87F4-48B1-85EB-349BA954BC8A}" type="parTrans" cxnId="{1F4BEABB-49A4-4AE6-9CD4-827B6E2C2F10}">
      <dgm:prSet/>
      <dgm:spPr/>
      <dgm:t>
        <a:bodyPr/>
        <a:lstStyle/>
        <a:p>
          <a:endParaRPr lang="en-US"/>
        </a:p>
      </dgm:t>
    </dgm:pt>
    <dgm:pt modelId="{C8DF4932-E3F2-4D75-B50C-E31B963ECA82}" type="sibTrans" cxnId="{1F4BEABB-49A4-4AE6-9CD4-827B6E2C2F10}">
      <dgm:prSet/>
      <dgm:spPr/>
      <dgm:t>
        <a:bodyPr/>
        <a:lstStyle/>
        <a:p>
          <a:endParaRPr lang="en-US"/>
        </a:p>
      </dgm:t>
    </dgm:pt>
    <dgm:pt modelId="{BEBA8F7B-4795-4969-B6E4-79EAEBC480D1}">
      <dgm:prSet/>
      <dgm:spPr/>
      <dgm:t>
        <a:bodyPr/>
        <a:lstStyle/>
        <a:p>
          <a:r>
            <a:rPr lang="en-US"/>
            <a:t>An, S., Nam, D., &amp; Jayakrishnan, R. (2019) Impacts of integrating shared autonomous vehicles into a peer-to-peer ridesharing system. </a:t>
          </a:r>
          <a:r>
            <a:rPr lang="en-US" i="1"/>
            <a:t>Procedia Computer Science</a:t>
          </a:r>
          <a:r>
            <a:rPr lang="en-US"/>
            <a:t>, 151, 511-518.</a:t>
          </a:r>
        </a:p>
      </dgm:t>
    </dgm:pt>
    <dgm:pt modelId="{93BB6304-65FC-4A41-9289-CFF2050CF5F6}" type="parTrans" cxnId="{E9D14681-735D-4DF9-ADEF-2655657B4D7B}">
      <dgm:prSet/>
      <dgm:spPr/>
      <dgm:t>
        <a:bodyPr/>
        <a:lstStyle/>
        <a:p>
          <a:endParaRPr lang="en-US"/>
        </a:p>
      </dgm:t>
    </dgm:pt>
    <dgm:pt modelId="{B3CEA3EE-10E5-43C2-AE16-D825F99FDA47}" type="sibTrans" cxnId="{E9D14681-735D-4DF9-ADEF-2655657B4D7B}">
      <dgm:prSet/>
      <dgm:spPr/>
      <dgm:t>
        <a:bodyPr/>
        <a:lstStyle/>
        <a:p>
          <a:endParaRPr lang="en-US"/>
        </a:p>
      </dgm:t>
    </dgm:pt>
    <dgm:pt modelId="{BE9558CB-0BBA-1E44-A2D0-B237153C633D}" type="pres">
      <dgm:prSet presAssocID="{FFFA2B1D-E1AC-481F-BA41-9E1AF22B09A9}" presName="linear" presStyleCnt="0">
        <dgm:presLayoutVars>
          <dgm:animLvl val="lvl"/>
          <dgm:resizeHandles val="exact"/>
        </dgm:presLayoutVars>
      </dgm:prSet>
      <dgm:spPr/>
    </dgm:pt>
    <dgm:pt modelId="{2117B53A-F8BE-A942-9AAD-6ED322506A82}" type="pres">
      <dgm:prSet presAssocID="{43C8077B-472C-43A5-8E4D-F236B1292076}" presName="parentText" presStyleLbl="node1" presStyleIdx="0" presStyleCnt="2">
        <dgm:presLayoutVars>
          <dgm:chMax val="0"/>
          <dgm:bulletEnabled val="1"/>
        </dgm:presLayoutVars>
      </dgm:prSet>
      <dgm:spPr/>
    </dgm:pt>
    <dgm:pt modelId="{EA520087-2BB6-D642-909A-C05461AD2978}" type="pres">
      <dgm:prSet presAssocID="{C8DF4932-E3F2-4D75-B50C-E31B963ECA82}" presName="spacer" presStyleCnt="0"/>
      <dgm:spPr/>
    </dgm:pt>
    <dgm:pt modelId="{D85D4086-6709-A944-9FBF-5161CB54C15C}" type="pres">
      <dgm:prSet presAssocID="{BEBA8F7B-4795-4969-B6E4-79EAEBC480D1}" presName="parentText" presStyleLbl="node1" presStyleIdx="1" presStyleCnt="2">
        <dgm:presLayoutVars>
          <dgm:chMax val="0"/>
          <dgm:bulletEnabled val="1"/>
        </dgm:presLayoutVars>
      </dgm:prSet>
      <dgm:spPr/>
    </dgm:pt>
  </dgm:ptLst>
  <dgm:cxnLst>
    <dgm:cxn modelId="{26257B72-A143-A241-9931-FBC456A90785}" type="presOf" srcId="{FFFA2B1D-E1AC-481F-BA41-9E1AF22B09A9}" destId="{BE9558CB-0BBA-1E44-A2D0-B237153C633D}" srcOrd="0" destOrd="0" presId="urn:microsoft.com/office/officeart/2005/8/layout/vList2"/>
    <dgm:cxn modelId="{E9D14681-735D-4DF9-ADEF-2655657B4D7B}" srcId="{FFFA2B1D-E1AC-481F-BA41-9E1AF22B09A9}" destId="{BEBA8F7B-4795-4969-B6E4-79EAEBC480D1}" srcOrd="1" destOrd="0" parTransId="{93BB6304-65FC-4A41-9289-CFF2050CF5F6}" sibTransId="{B3CEA3EE-10E5-43C2-AE16-D825F99FDA47}"/>
    <dgm:cxn modelId="{1F4BEABB-49A4-4AE6-9CD4-827B6E2C2F10}" srcId="{FFFA2B1D-E1AC-481F-BA41-9E1AF22B09A9}" destId="{43C8077B-472C-43A5-8E4D-F236B1292076}" srcOrd="0" destOrd="0" parTransId="{622C6384-87F4-48B1-85EB-349BA954BC8A}" sibTransId="{C8DF4932-E3F2-4D75-B50C-E31B963ECA82}"/>
    <dgm:cxn modelId="{F98EC7CF-E1F1-8D47-B0EF-FDA3191C3688}" type="presOf" srcId="{BEBA8F7B-4795-4969-B6E4-79EAEBC480D1}" destId="{D85D4086-6709-A944-9FBF-5161CB54C15C}" srcOrd="0" destOrd="0" presId="urn:microsoft.com/office/officeart/2005/8/layout/vList2"/>
    <dgm:cxn modelId="{CFA9A1D1-B03F-8340-B505-EFB0FEEA5801}" type="presOf" srcId="{43C8077B-472C-43A5-8E4D-F236B1292076}" destId="{2117B53A-F8BE-A942-9AAD-6ED322506A82}" srcOrd="0" destOrd="0" presId="urn:microsoft.com/office/officeart/2005/8/layout/vList2"/>
    <dgm:cxn modelId="{84AD38E2-9BBF-2A45-BB9A-AA4B563CBBE7}" type="presParOf" srcId="{BE9558CB-0BBA-1E44-A2D0-B237153C633D}" destId="{2117B53A-F8BE-A942-9AAD-6ED322506A82}" srcOrd="0" destOrd="0" presId="urn:microsoft.com/office/officeart/2005/8/layout/vList2"/>
    <dgm:cxn modelId="{9840B8BA-AF22-B84B-9965-40A120EBC163}" type="presParOf" srcId="{BE9558CB-0BBA-1E44-A2D0-B237153C633D}" destId="{EA520087-2BB6-D642-909A-C05461AD2978}" srcOrd="1" destOrd="0" presId="urn:microsoft.com/office/officeart/2005/8/layout/vList2"/>
    <dgm:cxn modelId="{D437446B-330E-B24F-AAEE-D5050CE8E867}" type="presParOf" srcId="{BE9558CB-0BBA-1E44-A2D0-B237153C633D}" destId="{D85D4086-6709-A944-9FBF-5161CB54C15C}" srcOrd="2" destOrd="0" presId="urn:microsoft.com/office/officeart/2005/8/layout/vList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FA640DE8-BEF0-40FF-8D73-EA243FF98445}" type="doc">
      <dgm:prSet loTypeId="urn:microsoft.com/office/officeart/2005/8/layout/vList2" loCatId="list" qsTypeId="urn:microsoft.com/office/officeart/2005/8/quickstyle/simple1" qsCatId="simple" csTypeId="urn:microsoft.com/office/officeart/2005/8/colors/accent1_2" csCatId="accent1"/>
      <dgm:spPr/>
      <dgm:t>
        <a:bodyPr/>
        <a:lstStyle/>
        <a:p>
          <a:endParaRPr lang="en-US"/>
        </a:p>
      </dgm:t>
    </dgm:pt>
    <dgm:pt modelId="{D93542A3-3927-4FF5-BAB7-65F1B7A73E02}">
      <dgm:prSet/>
      <dgm:spPr/>
      <dgm:t>
        <a:bodyPr/>
        <a:lstStyle/>
        <a:p>
          <a:r>
            <a:rPr lang="en-GB" b="0" i="0"/>
            <a:t>Fang, C., Yao, H., Wang, Z., Wu, W., Jin, X., &amp; Yu, F. R. (2018). A survey of mobile information-centric networking: Research issues and challenges. </a:t>
          </a:r>
          <a:r>
            <a:rPr lang="en-GB" b="0" i="1"/>
            <a:t>IEEE Communications Surveys &amp; Tutorials</a:t>
          </a:r>
          <a:r>
            <a:rPr lang="en-GB" b="0" i="0"/>
            <a:t>, </a:t>
          </a:r>
          <a:r>
            <a:rPr lang="en-GB" b="0" i="1"/>
            <a:t>20</a:t>
          </a:r>
          <a:r>
            <a:rPr lang="en-GB" b="0" i="0"/>
            <a:t>(3), 2353-2371.</a:t>
          </a:r>
          <a:endParaRPr lang="en-US"/>
        </a:p>
      </dgm:t>
    </dgm:pt>
    <dgm:pt modelId="{AE962725-5F92-48FF-806B-E25B2B6A89CB}" type="parTrans" cxnId="{6E4512B0-D5A7-4D2D-AEEC-BD3581B1281B}">
      <dgm:prSet/>
      <dgm:spPr/>
      <dgm:t>
        <a:bodyPr/>
        <a:lstStyle/>
        <a:p>
          <a:endParaRPr lang="en-US"/>
        </a:p>
      </dgm:t>
    </dgm:pt>
    <dgm:pt modelId="{024A2D3A-C7F5-4FC1-A528-8548A17FD556}" type="sibTrans" cxnId="{6E4512B0-D5A7-4D2D-AEEC-BD3581B1281B}">
      <dgm:prSet/>
      <dgm:spPr/>
      <dgm:t>
        <a:bodyPr/>
        <a:lstStyle/>
        <a:p>
          <a:endParaRPr lang="en-US"/>
        </a:p>
      </dgm:t>
    </dgm:pt>
    <dgm:pt modelId="{E4141079-E312-4D06-A9AE-01C1BB057E17}">
      <dgm:prSet/>
      <dgm:spPr/>
      <dgm:t>
        <a:bodyPr/>
        <a:lstStyle/>
        <a:p>
          <a:r>
            <a:rPr lang="en-US"/>
            <a:t>Varga, L. Z. (2022). Solutions to the routing problem: towards trustworthy autonomous vehicles. </a:t>
          </a:r>
          <a:r>
            <a:rPr lang="en-US" i="1"/>
            <a:t>Artificial Intelligence Review</a:t>
          </a:r>
          <a:r>
            <a:rPr lang="en-US"/>
            <a:t>, 1-40.</a:t>
          </a:r>
        </a:p>
      </dgm:t>
    </dgm:pt>
    <dgm:pt modelId="{170138B3-BB2A-46E0-ABF1-DD4CA9A340A3}" type="parTrans" cxnId="{554C35CA-55C2-4F57-B89D-96CE70960CB9}">
      <dgm:prSet/>
      <dgm:spPr/>
      <dgm:t>
        <a:bodyPr/>
        <a:lstStyle/>
        <a:p>
          <a:endParaRPr lang="en-US"/>
        </a:p>
      </dgm:t>
    </dgm:pt>
    <dgm:pt modelId="{D4B92060-D739-4739-B6B4-2767283AD4C6}" type="sibTrans" cxnId="{554C35CA-55C2-4F57-B89D-96CE70960CB9}">
      <dgm:prSet/>
      <dgm:spPr/>
      <dgm:t>
        <a:bodyPr/>
        <a:lstStyle/>
        <a:p>
          <a:endParaRPr lang="en-US"/>
        </a:p>
      </dgm:t>
    </dgm:pt>
    <dgm:pt modelId="{31661807-CF14-4846-893A-8B8D81EFFA94}" type="pres">
      <dgm:prSet presAssocID="{FA640DE8-BEF0-40FF-8D73-EA243FF98445}" presName="linear" presStyleCnt="0">
        <dgm:presLayoutVars>
          <dgm:animLvl val="lvl"/>
          <dgm:resizeHandles val="exact"/>
        </dgm:presLayoutVars>
      </dgm:prSet>
      <dgm:spPr/>
    </dgm:pt>
    <dgm:pt modelId="{8E2F807C-03B2-CC4D-B7B8-AFF032B7AC5B}" type="pres">
      <dgm:prSet presAssocID="{D93542A3-3927-4FF5-BAB7-65F1B7A73E02}" presName="parentText" presStyleLbl="node1" presStyleIdx="0" presStyleCnt="2">
        <dgm:presLayoutVars>
          <dgm:chMax val="0"/>
          <dgm:bulletEnabled val="1"/>
        </dgm:presLayoutVars>
      </dgm:prSet>
      <dgm:spPr/>
    </dgm:pt>
    <dgm:pt modelId="{92762662-EF26-C34B-8C3C-7BE3228369FB}" type="pres">
      <dgm:prSet presAssocID="{024A2D3A-C7F5-4FC1-A528-8548A17FD556}" presName="spacer" presStyleCnt="0"/>
      <dgm:spPr/>
    </dgm:pt>
    <dgm:pt modelId="{10E4D717-1BB4-514D-8CE5-C00442008D48}" type="pres">
      <dgm:prSet presAssocID="{E4141079-E312-4D06-A9AE-01C1BB057E17}" presName="parentText" presStyleLbl="node1" presStyleIdx="1" presStyleCnt="2">
        <dgm:presLayoutVars>
          <dgm:chMax val="0"/>
          <dgm:bulletEnabled val="1"/>
        </dgm:presLayoutVars>
      </dgm:prSet>
      <dgm:spPr/>
    </dgm:pt>
  </dgm:ptLst>
  <dgm:cxnLst>
    <dgm:cxn modelId="{24FBC725-A948-4B40-9B04-734F94589DA7}" type="presOf" srcId="{FA640DE8-BEF0-40FF-8D73-EA243FF98445}" destId="{31661807-CF14-4846-893A-8B8D81EFFA94}" srcOrd="0" destOrd="0" presId="urn:microsoft.com/office/officeart/2005/8/layout/vList2"/>
    <dgm:cxn modelId="{F49CDC45-9944-A047-B5B0-244443EAF706}" type="presOf" srcId="{D93542A3-3927-4FF5-BAB7-65F1B7A73E02}" destId="{8E2F807C-03B2-CC4D-B7B8-AFF032B7AC5B}" srcOrd="0" destOrd="0" presId="urn:microsoft.com/office/officeart/2005/8/layout/vList2"/>
    <dgm:cxn modelId="{A6BBC776-6DF0-264C-80D8-855DDB166187}" type="presOf" srcId="{E4141079-E312-4D06-A9AE-01C1BB057E17}" destId="{10E4D717-1BB4-514D-8CE5-C00442008D48}" srcOrd="0" destOrd="0" presId="urn:microsoft.com/office/officeart/2005/8/layout/vList2"/>
    <dgm:cxn modelId="{6E4512B0-D5A7-4D2D-AEEC-BD3581B1281B}" srcId="{FA640DE8-BEF0-40FF-8D73-EA243FF98445}" destId="{D93542A3-3927-4FF5-BAB7-65F1B7A73E02}" srcOrd="0" destOrd="0" parTransId="{AE962725-5F92-48FF-806B-E25B2B6A89CB}" sibTransId="{024A2D3A-C7F5-4FC1-A528-8548A17FD556}"/>
    <dgm:cxn modelId="{554C35CA-55C2-4F57-B89D-96CE70960CB9}" srcId="{FA640DE8-BEF0-40FF-8D73-EA243FF98445}" destId="{E4141079-E312-4D06-A9AE-01C1BB057E17}" srcOrd="1" destOrd="0" parTransId="{170138B3-BB2A-46E0-ABF1-DD4CA9A340A3}" sibTransId="{D4B92060-D739-4739-B6B4-2767283AD4C6}"/>
    <dgm:cxn modelId="{6C1CEBD7-5ABC-8D47-BBA5-EC6A9E116CB4}" type="presParOf" srcId="{31661807-CF14-4846-893A-8B8D81EFFA94}" destId="{8E2F807C-03B2-CC4D-B7B8-AFF032B7AC5B}" srcOrd="0" destOrd="0" presId="urn:microsoft.com/office/officeart/2005/8/layout/vList2"/>
    <dgm:cxn modelId="{04C89E45-2988-6B43-8D3C-8D695404BC75}" type="presParOf" srcId="{31661807-CF14-4846-893A-8B8D81EFFA94}" destId="{92762662-EF26-C34B-8C3C-7BE3228369FB}" srcOrd="1" destOrd="0" presId="urn:microsoft.com/office/officeart/2005/8/layout/vList2"/>
    <dgm:cxn modelId="{CA4BEE78-303A-FD4E-A413-97635FBDC76B}" type="presParOf" srcId="{31661807-CF14-4846-893A-8B8D81EFFA94}" destId="{10E4D717-1BB4-514D-8CE5-C00442008D48}" srcOrd="2"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117B53A-F8BE-A942-9AAD-6ED322506A82}">
      <dsp:nvSpPr>
        <dsp:cNvPr id="0" name=""/>
        <dsp:cNvSpPr/>
      </dsp:nvSpPr>
      <dsp:spPr>
        <a:xfrm>
          <a:off x="0" y="37924"/>
          <a:ext cx="11755582" cy="67626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770" tIns="64770" rIns="64770" bIns="64770" numCol="1" spcCol="1270" anchor="ctr" anchorCtr="0">
          <a:noAutofit/>
        </a:bodyPr>
        <a:lstStyle/>
        <a:p>
          <a:pPr marL="0" lvl="0" indent="0" algn="l" defTabSz="755650">
            <a:lnSpc>
              <a:spcPct val="90000"/>
            </a:lnSpc>
            <a:spcBef>
              <a:spcPct val="0"/>
            </a:spcBef>
            <a:spcAft>
              <a:spcPct val="35000"/>
            </a:spcAft>
            <a:buNone/>
          </a:pPr>
          <a:r>
            <a:rPr lang="en-GB" sz="1700" b="0" i="0" kern="1200"/>
            <a:t>Ameur, A. I., Lakas, A., Bachir, Y. M., &amp; Oubbati, O. S. (2022) Peer-to-peer overlay techniques for vehicular ad hoc networks: Survey and challenges. </a:t>
          </a:r>
          <a:r>
            <a:rPr lang="en-GB" sz="1700" b="0" i="1" kern="1200"/>
            <a:t>Vehicular Communications</a:t>
          </a:r>
          <a:r>
            <a:rPr lang="en-GB" sz="1700" b="0" i="0" kern="1200"/>
            <a:t>, 100455.</a:t>
          </a:r>
          <a:endParaRPr lang="en-US" sz="1700" kern="1200"/>
        </a:p>
      </dsp:txBody>
      <dsp:txXfrm>
        <a:off x="33012" y="70936"/>
        <a:ext cx="11689558" cy="610236"/>
      </dsp:txXfrm>
    </dsp:sp>
    <dsp:sp modelId="{D85D4086-6709-A944-9FBF-5161CB54C15C}">
      <dsp:nvSpPr>
        <dsp:cNvPr id="0" name=""/>
        <dsp:cNvSpPr/>
      </dsp:nvSpPr>
      <dsp:spPr>
        <a:xfrm>
          <a:off x="0" y="763144"/>
          <a:ext cx="11755582" cy="67626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4770" tIns="64770" rIns="64770" bIns="64770" numCol="1" spcCol="1270" anchor="ctr" anchorCtr="0">
          <a:noAutofit/>
        </a:bodyPr>
        <a:lstStyle/>
        <a:p>
          <a:pPr marL="0" lvl="0" indent="0" algn="l" defTabSz="755650">
            <a:lnSpc>
              <a:spcPct val="90000"/>
            </a:lnSpc>
            <a:spcBef>
              <a:spcPct val="0"/>
            </a:spcBef>
            <a:spcAft>
              <a:spcPct val="35000"/>
            </a:spcAft>
            <a:buNone/>
          </a:pPr>
          <a:r>
            <a:rPr lang="en-US" sz="1700" kern="1200"/>
            <a:t>An, S., Nam, D., &amp; Jayakrishnan, R. (2019) Impacts of integrating shared autonomous vehicles into a peer-to-peer ridesharing system. </a:t>
          </a:r>
          <a:r>
            <a:rPr lang="en-US" sz="1700" i="1" kern="1200"/>
            <a:t>Procedia Computer Science</a:t>
          </a:r>
          <a:r>
            <a:rPr lang="en-US" sz="1700" kern="1200"/>
            <a:t>, 151, 511-518.</a:t>
          </a:r>
        </a:p>
      </dsp:txBody>
      <dsp:txXfrm>
        <a:off x="33012" y="796156"/>
        <a:ext cx="11689558" cy="610236"/>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E2F807C-03B2-CC4D-B7B8-AFF032B7AC5B}">
      <dsp:nvSpPr>
        <dsp:cNvPr id="0" name=""/>
        <dsp:cNvSpPr/>
      </dsp:nvSpPr>
      <dsp:spPr>
        <a:xfrm>
          <a:off x="0" y="93982"/>
          <a:ext cx="10842172" cy="75582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l" defTabSz="844550">
            <a:lnSpc>
              <a:spcPct val="90000"/>
            </a:lnSpc>
            <a:spcBef>
              <a:spcPct val="0"/>
            </a:spcBef>
            <a:spcAft>
              <a:spcPct val="35000"/>
            </a:spcAft>
            <a:buNone/>
          </a:pPr>
          <a:r>
            <a:rPr lang="en-GB" sz="1900" b="0" i="0" kern="1200"/>
            <a:t>Fang, C., Yao, H., Wang, Z., Wu, W., Jin, X., &amp; Yu, F. R. (2018). A survey of mobile information-centric networking: Research issues and challenges. </a:t>
          </a:r>
          <a:r>
            <a:rPr lang="en-GB" sz="1900" b="0" i="1" kern="1200"/>
            <a:t>IEEE Communications Surveys &amp; Tutorials</a:t>
          </a:r>
          <a:r>
            <a:rPr lang="en-GB" sz="1900" b="0" i="0" kern="1200"/>
            <a:t>, </a:t>
          </a:r>
          <a:r>
            <a:rPr lang="en-GB" sz="1900" b="0" i="1" kern="1200"/>
            <a:t>20</a:t>
          </a:r>
          <a:r>
            <a:rPr lang="en-GB" sz="1900" b="0" i="0" kern="1200"/>
            <a:t>(3), 2353-2371.</a:t>
          </a:r>
          <a:endParaRPr lang="en-US" sz="1900" kern="1200"/>
        </a:p>
      </dsp:txBody>
      <dsp:txXfrm>
        <a:off x="36896" y="130878"/>
        <a:ext cx="10768380" cy="682028"/>
      </dsp:txXfrm>
    </dsp:sp>
    <dsp:sp modelId="{10E4D717-1BB4-514D-8CE5-C00442008D48}">
      <dsp:nvSpPr>
        <dsp:cNvPr id="0" name=""/>
        <dsp:cNvSpPr/>
      </dsp:nvSpPr>
      <dsp:spPr>
        <a:xfrm>
          <a:off x="0" y="904523"/>
          <a:ext cx="10842172" cy="755820"/>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l" defTabSz="844550">
            <a:lnSpc>
              <a:spcPct val="90000"/>
            </a:lnSpc>
            <a:spcBef>
              <a:spcPct val="0"/>
            </a:spcBef>
            <a:spcAft>
              <a:spcPct val="35000"/>
            </a:spcAft>
            <a:buNone/>
          </a:pPr>
          <a:r>
            <a:rPr lang="en-US" sz="1900" kern="1200"/>
            <a:t>Varga, L. Z. (2022). Solutions to the routing problem: towards trustworthy autonomous vehicles. </a:t>
          </a:r>
          <a:r>
            <a:rPr lang="en-US" sz="1900" i="1" kern="1200"/>
            <a:t>Artificial Intelligence Review</a:t>
          </a:r>
          <a:r>
            <a:rPr lang="en-US" sz="1900" kern="1200"/>
            <a:t>, 1-40.</a:t>
          </a:r>
        </a:p>
      </dsp:txBody>
      <dsp:txXfrm>
        <a:off x="36896" y="941419"/>
        <a:ext cx="10768380" cy="682028"/>
      </dsp:txXfrm>
    </dsp:sp>
  </dsp:spTree>
</dsp:drawing>
</file>

<file path=ppt/diagrams/layout1.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2.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2.png>
</file>

<file path=ppt/media/image3.png>
</file>

<file path=ppt/media/image4.jpe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9145041-3F29-FC41-80D4-051A764CA587}" type="datetimeFigureOut">
              <a:rPr lang="en-US" smtClean="0"/>
              <a:t>7/20/2022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FF42FFE-233A-9F43-BC82-B0C40378942A}" type="slidenum">
              <a:rPr lang="en-US" smtClean="0"/>
              <a:t>‹#›</a:t>
            </a:fld>
            <a:endParaRPr lang="en-US"/>
          </a:p>
        </p:txBody>
      </p:sp>
    </p:spTree>
    <p:extLst>
      <p:ext uri="{BB962C8B-B14F-4D97-AF65-F5344CB8AC3E}">
        <p14:creationId xmlns:p14="http://schemas.microsoft.com/office/powerpoint/2010/main" val="298345564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FF42FFE-233A-9F43-BC82-B0C40378942A}" type="slidenum">
              <a:rPr lang="en-US" smtClean="0"/>
              <a:t>3</a:t>
            </a:fld>
            <a:endParaRPr lang="en-US"/>
          </a:p>
        </p:txBody>
      </p:sp>
    </p:spTree>
    <p:extLst>
      <p:ext uri="{BB962C8B-B14F-4D97-AF65-F5344CB8AC3E}">
        <p14:creationId xmlns:p14="http://schemas.microsoft.com/office/powerpoint/2010/main" val="28965941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E15131-1530-BCBE-B9FB-3A024A9689A0}"/>
              </a:ext>
            </a:extLst>
          </p:cNvPr>
          <p:cNvSpPr>
            <a:spLocks noGrp="1"/>
          </p:cNvSpPr>
          <p:nvPr>
            <p:ph type="ctrTitle"/>
          </p:nvPr>
        </p:nvSpPr>
        <p:spPr>
          <a:xfrm>
            <a:off x="1524000" y="1122363"/>
            <a:ext cx="9144000" cy="2387600"/>
          </a:xfrm>
        </p:spPr>
        <p:txBody>
          <a:bodyPr anchor="b"/>
          <a:lstStyle>
            <a:lvl1pPr algn="ctr">
              <a:defRPr sz="6000"/>
            </a:lvl1pPr>
          </a:lstStyle>
          <a:p>
            <a:r>
              <a:rPr lang="en-GB"/>
              <a:t>Click to edit Master title style</a:t>
            </a:r>
            <a:endParaRPr lang="en-US"/>
          </a:p>
        </p:txBody>
      </p:sp>
      <p:sp>
        <p:nvSpPr>
          <p:cNvPr id="3" name="Subtitle 2">
            <a:extLst>
              <a:ext uri="{FF2B5EF4-FFF2-40B4-BE49-F238E27FC236}">
                <a16:creationId xmlns:a16="http://schemas.microsoft.com/office/drawing/2014/main" id="{8B956838-A312-AD68-B76F-5ECA0FCD4E91}"/>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en-US"/>
          </a:p>
        </p:txBody>
      </p:sp>
      <p:sp>
        <p:nvSpPr>
          <p:cNvPr id="4" name="Date Placeholder 3">
            <a:extLst>
              <a:ext uri="{FF2B5EF4-FFF2-40B4-BE49-F238E27FC236}">
                <a16:creationId xmlns:a16="http://schemas.microsoft.com/office/drawing/2014/main" id="{D5542569-C4A7-DB6D-3A16-21F3B470447C}"/>
              </a:ext>
            </a:extLst>
          </p:cNvPr>
          <p:cNvSpPr>
            <a:spLocks noGrp="1"/>
          </p:cNvSpPr>
          <p:nvPr>
            <p:ph type="dt" sz="half" idx="10"/>
          </p:nvPr>
        </p:nvSpPr>
        <p:spPr/>
        <p:txBody>
          <a:bodyPr/>
          <a:lstStyle/>
          <a:p>
            <a:fld id="{70286CD6-2BEF-454E-B57D-4C8F6BCF6F5C}" type="datetime1">
              <a:rPr lang="en-US" smtClean="0"/>
              <a:t>7/20/2022</a:t>
            </a:fld>
            <a:endParaRPr lang="en-US"/>
          </a:p>
        </p:txBody>
      </p:sp>
      <p:sp>
        <p:nvSpPr>
          <p:cNvPr id="5" name="Footer Placeholder 4">
            <a:extLst>
              <a:ext uri="{FF2B5EF4-FFF2-40B4-BE49-F238E27FC236}">
                <a16:creationId xmlns:a16="http://schemas.microsoft.com/office/drawing/2014/main" id="{209AA4DA-0AC6-82E4-3588-BCC0A15DFCB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623E1C0-4168-AB84-DEF2-6D092D47F114}"/>
              </a:ext>
            </a:extLst>
          </p:cNvPr>
          <p:cNvSpPr>
            <a:spLocks noGrp="1"/>
          </p:cNvSpPr>
          <p:nvPr>
            <p:ph type="sldNum" sz="quarter" idx="12"/>
          </p:nvPr>
        </p:nvSpPr>
        <p:spPr/>
        <p:txBody>
          <a:bodyPr/>
          <a:lstStyle/>
          <a:p>
            <a:fld id="{C37058BB-E496-6F48-9316-5A739B0059DC}" type="slidenum">
              <a:rPr lang="en-US" smtClean="0"/>
              <a:t>‹#›</a:t>
            </a:fld>
            <a:endParaRPr lang="en-US"/>
          </a:p>
        </p:txBody>
      </p:sp>
    </p:spTree>
    <p:extLst>
      <p:ext uri="{BB962C8B-B14F-4D97-AF65-F5344CB8AC3E}">
        <p14:creationId xmlns:p14="http://schemas.microsoft.com/office/powerpoint/2010/main" val="318334614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F28577-60C4-C305-FAD1-88B49E45EA52}"/>
              </a:ext>
            </a:extLst>
          </p:cNvPr>
          <p:cNvSpPr>
            <a:spLocks noGrp="1"/>
          </p:cNvSpPr>
          <p:nvPr>
            <p:ph type="title"/>
          </p:nvPr>
        </p:nvSpPr>
        <p:spPr/>
        <p:txBody>
          <a:bodyPr/>
          <a:lstStyle/>
          <a:p>
            <a:r>
              <a:rPr lang="en-GB"/>
              <a:t>Click to edit Master title style</a:t>
            </a:r>
            <a:endParaRPr lang="en-US"/>
          </a:p>
        </p:txBody>
      </p:sp>
      <p:sp>
        <p:nvSpPr>
          <p:cNvPr id="3" name="Vertical Text Placeholder 2">
            <a:extLst>
              <a:ext uri="{FF2B5EF4-FFF2-40B4-BE49-F238E27FC236}">
                <a16:creationId xmlns:a16="http://schemas.microsoft.com/office/drawing/2014/main" id="{3C2DE22F-E3EA-71A0-0F87-D9AD889E8FC2}"/>
              </a:ext>
            </a:extLst>
          </p:cNvPr>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FE25E39D-65CF-F6F0-08E2-EB6141B23FCD}"/>
              </a:ext>
            </a:extLst>
          </p:cNvPr>
          <p:cNvSpPr>
            <a:spLocks noGrp="1"/>
          </p:cNvSpPr>
          <p:nvPr>
            <p:ph type="dt" sz="half" idx="10"/>
          </p:nvPr>
        </p:nvSpPr>
        <p:spPr/>
        <p:txBody>
          <a:bodyPr/>
          <a:lstStyle/>
          <a:p>
            <a:fld id="{EEEEBACC-2370-42B5-9E54-F751A049CF6F}" type="datetime1">
              <a:rPr lang="en-US" smtClean="0"/>
              <a:t>7/20/2022</a:t>
            </a:fld>
            <a:endParaRPr lang="en-US"/>
          </a:p>
        </p:txBody>
      </p:sp>
      <p:sp>
        <p:nvSpPr>
          <p:cNvPr id="5" name="Footer Placeholder 4">
            <a:extLst>
              <a:ext uri="{FF2B5EF4-FFF2-40B4-BE49-F238E27FC236}">
                <a16:creationId xmlns:a16="http://schemas.microsoft.com/office/drawing/2014/main" id="{3B494EE9-1074-CD01-93B5-F0D28458C33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AD11D2D-E6FC-6481-C4DD-31DDCCF2AD6E}"/>
              </a:ext>
            </a:extLst>
          </p:cNvPr>
          <p:cNvSpPr>
            <a:spLocks noGrp="1"/>
          </p:cNvSpPr>
          <p:nvPr>
            <p:ph type="sldNum" sz="quarter" idx="12"/>
          </p:nvPr>
        </p:nvSpPr>
        <p:spPr/>
        <p:txBody>
          <a:bodyPr/>
          <a:lstStyle/>
          <a:p>
            <a:fld id="{C37058BB-E496-6F48-9316-5A739B0059DC}" type="slidenum">
              <a:rPr lang="en-US" smtClean="0"/>
              <a:t>‹#›</a:t>
            </a:fld>
            <a:endParaRPr lang="en-US"/>
          </a:p>
        </p:txBody>
      </p:sp>
    </p:spTree>
    <p:extLst>
      <p:ext uri="{BB962C8B-B14F-4D97-AF65-F5344CB8AC3E}">
        <p14:creationId xmlns:p14="http://schemas.microsoft.com/office/powerpoint/2010/main" val="258192487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CAE03DF7-5C33-DB4B-B5E3-E707270DFDED}"/>
              </a:ext>
            </a:extLst>
          </p:cNvPr>
          <p:cNvSpPr>
            <a:spLocks noGrp="1"/>
          </p:cNvSpPr>
          <p:nvPr>
            <p:ph type="title" orient="vert"/>
          </p:nvPr>
        </p:nvSpPr>
        <p:spPr>
          <a:xfrm>
            <a:off x="8724900" y="365125"/>
            <a:ext cx="2628900" cy="5811838"/>
          </a:xfrm>
        </p:spPr>
        <p:txBody>
          <a:bodyPr vert="eaVert"/>
          <a:lstStyle/>
          <a:p>
            <a:r>
              <a:rPr lang="en-GB"/>
              <a:t>Click to edit Master title style</a:t>
            </a:r>
            <a:endParaRPr lang="en-US"/>
          </a:p>
        </p:txBody>
      </p:sp>
      <p:sp>
        <p:nvSpPr>
          <p:cNvPr id="3" name="Vertical Text Placeholder 2">
            <a:extLst>
              <a:ext uri="{FF2B5EF4-FFF2-40B4-BE49-F238E27FC236}">
                <a16:creationId xmlns:a16="http://schemas.microsoft.com/office/drawing/2014/main" id="{EEFFF5FB-D0F4-69EA-2F0E-71DEAC91BCD6}"/>
              </a:ext>
            </a:extLst>
          </p:cNvPr>
          <p:cNvSpPr>
            <a:spLocks noGrp="1"/>
          </p:cNvSpPr>
          <p:nvPr>
            <p:ph type="body" orient="vert" idx="1"/>
          </p:nvPr>
        </p:nvSpPr>
        <p:spPr>
          <a:xfrm>
            <a:off x="838200" y="365125"/>
            <a:ext cx="7734300" cy="5811838"/>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13F820C7-19E5-0FB5-F2B8-318472A2B20C}"/>
              </a:ext>
            </a:extLst>
          </p:cNvPr>
          <p:cNvSpPr>
            <a:spLocks noGrp="1"/>
          </p:cNvSpPr>
          <p:nvPr>
            <p:ph type="dt" sz="half" idx="10"/>
          </p:nvPr>
        </p:nvSpPr>
        <p:spPr/>
        <p:txBody>
          <a:bodyPr/>
          <a:lstStyle/>
          <a:p>
            <a:fld id="{3D7FE73A-BD59-467C-B740-670CC3CDA367}" type="datetime1">
              <a:rPr lang="en-US" smtClean="0"/>
              <a:t>7/20/2022</a:t>
            </a:fld>
            <a:endParaRPr lang="en-US"/>
          </a:p>
        </p:txBody>
      </p:sp>
      <p:sp>
        <p:nvSpPr>
          <p:cNvPr id="5" name="Footer Placeholder 4">
            <a:extLst>
              <a:ext uri="{FF2B5EF4-FFF2-40B4-BE49-F238E27FC236}">
                <a16:creationId xmlns:a16="http://schemas.microsoft.com/office/drawing/2014/main" id="{C9289EF8-DC6C-F438-CD78-768F4FF6668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A1268BA-F6F2-A316-49EF-FAB4BD0FFFBA}"/>
              </a:ext>
            </a:extLst>
          </p:cNvPr>
          <p:cNvSpPr>
            <a:spLocks noGrp="1"/>
          </p:cNvSpPr>
          <p:nvPr>
            <p:ph type="sldNum" sz="quarter" idx="12"/>
          </p:nvPr>
        </p:nvSpPr>
        <p:spPr/>
        <p:txBody>
          <a:bodyPr/>
          <a:lstStyle/>
          <a:p>
            <a:fld id="{C37058BB-E496-6F48-9316-5A739B0059DC}" type="slidenum">
              <a:rPr lang="en-US" smtClean="0"/>
              <a:t>‹#›</a:t>
            </a:fld>
            <a:endParaRPr lang="en-US"/>
          </a:p>
        </p:txBody>
      </p:sp>
    </p:spTree>
    <p:extLst>
      <p:ext uri="{BB962C8B-B14F-4D97-AF65-F5344CB8AC3E}">
        <p14:creationId xmlns:p14="http://schemas.microsoft.com/office/powerpoint/2010/main" val="318755140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A56E42-F765-1267-6F77-AD166C540909}"/>
              </a:ext>
            </a:extLst>
          </p:cNvPr>
          <p:cNvSpPr>
            <a:spLocks noGrp="1"/>
          </p:cNvSpPr>
          <p:nvPr>
            <p:ph type="title"/>
          </p:nvPr>
        </p:nvSpPr>
        <p:spPr/>
        <p:txBody>
          <a:bodyPr/>
          <a:lstStyle/>
          <a:p>
            <a:r>
              <a:rPr lang="en-GB"/>
              <a:t>Click to edit Master title style</a:t>
            </a:r>
            <a:endParaRPr lang="en-US"/>
          </a:p>
        </p:txBody>
      </p:sp>
      <p:sp>
        <p:nvSpPr>
          <p:cNvPr id="3" name="Content Placeholder 2">
            <a:extLst>
              <a:ext uri="{FF2B5EF4-FFF2-40B4-BE49-F238E27FC236}">
                <a16:creationId xmlns:a16="http://schemas.microsoft.com/office/drawing/2014/main" id="{DECA2224-B7DE-ECF6-D41D-133DDC3A9AAB}"/>
              </a:ext>
            </a:extLst>
          </p:cNvPr>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081C8536-7A36-B845-70CF-2C7D5D8B099F}"/>
              </a:ext>
            </a:extLst>
          </p:cNvPr>
          <p:cNvSpPr>
            <a:spLocks noGrp="1"/>
          </p:cNvSpPr>
          <p:nvPr>
            <p:ph type="dt" sz="half" idx="10"/>
          </p:nvPr>
        </p:nvSpPr>
        <p:spPr/>
        <p:txBody>
          <a:bodyPr/>
          <a:lstStyle/>
          <a:p>
            <a:fld id="{72F38C4A-08F8-4228-8EAA-71F70136C6DD}" type="datetime1">
              <a:rPr lang="en-US" smtClean="0"/>
              <a:t>7/20/2022</a:t>
            </a:fld>
            <a:endParaRPr lang="en-US"/>
          </a:p>
        </p:txBody>
      </p:sp>
      <p:sp>
        <p:nvSpPr>
          <p:cNvPr id="5" name="Footer Placeholder 4">
            <a:extLst>
              <a:ext uri="{FF2B5EF4-FFF2-40B4-BE49-F238E27FC236}">
                <a16:creationId xmlns:a16="http://schemas.microsoft.com/office/drawing/2014/main" id="{9F38D8BB-68BA-35A6-F237-C317762FD2E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27BDC0C-ABE3-8BC5-E44F-C23263A1B032}"/>
              </a:ext>
            </a:extLst>
          </p:cNvPr>
          <p:cNvSpPr>
            <a:spLocks noGrp="1"/>
          </p:cNvSpPr>
          <p:nvPr>
            <p:ph type="sldNum" sz="quarter" idx="12"/>
          </p:nvPr>
        </p:nvSpPr>
        <p:spPr/>
        <p:txBody>
          <a:bodyPr/>
          <a:lstStyle/>
          <a:p>
            <a:fld id="{C37058BB-E496-6F48-9316-5A739B0059DC}" type="slidenum">
              <a:rPr lang="en-US" smtClean="0"/>
              <a:t>‹#›</a:t>
            </a:fld>
            <a:endParaRPr lang="en-US"/>
          </a:p>
        </p:txBody>
      </p:sp>
    </p:spTree>
    <p:extLst>
      <p:ext uri="{BB962C8B-B14F-4D97-AF65-F5344CB8AC3E}">
        <p14:creationId xmlns:p14="http://schemas.microsoft.com/office/powerpoint/2010/main" val="117233046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408A54-01FF-D0BC-C08E-3ACB644304F7}"/>
              </a:ext>
            </a:extLst>
          </p:cNvPr>
          <p:cNvSpPr>
            <a:spLocks noGrp="1"/>
          </p:cNvSpPr>
          <p:nvPr>
            <p:ph type="title"/>
          </p:nvPr>
        </p:nvSpPr>
        <p:spPr>
          <a:xfrm>
            <a:off x="831850" y="1709738"/>
            <a:ext cx="10515600" cy="2852737"/>
          </a:xfrm>
        </p:spPr>
        <p:txBody>
          <a:bodyPr anchor="b"/>
          <a:lstStyle>
            <a:lvl1pPr>
              <a:defRPr sz="6000"/>
            </a:lvl1pPr>
          </a:lstStyle>
          <a:p>
            <a:r>
              <a:rPr lang="en-GB"/>
              <a:t>Click to edit Master title style</a:t>
            </a:r>
            <a:endParaRPr lang="en-US"/>
          </a:p>
        </p:txBody>
      </p:sp>
      <p:sp>
        <p:nvSpPr>
          <p:cNvPr id="3" name="Text Placeholder 2">
            <a:extLst>
              <a:ext uri="{FF2B5EF4-FFF2-40B4-BE49-F238E27FC236}">
                <a16:creationId xmlns:a16="http://schemas.microsoft.com/office/drawing/2014/main" id="{0B5A5564-2EB7-4BB2-8C9A-B662F1EF3EE6}"/>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GB"/>
              <a:t>Click to edit Master text styles</a:t>
            </a:r>
          </a:p>
        </p:txBody>
      </p:sp>
      <p:sp>
        <p:nvSpPr>
          <p:cNvPr id="4" name="Date Placeholder 3">
            <a:extLst>
              <a:ext uri="{FF2B5EF4-FFF2-40B4-BE49-F238E27FC236}">
                <a16:creationId xmlns:a16="http://schemas.microsoft.com/office/drawing/2014/main" id="{6FF39745-D91C-8D33-0B2E-D3EBB4459C5C}"/>
              </a:ext>
            </a:extLst>
          </p:cNvPr>
          <p:cNvSpPr>
            <a:spLocks noGrp="1"/>
          </p:cNvSpPr>
          <p:nvPr>
            <p:ph type="dt" sz="half" idx="10"/>
          </p:nvPr>
        </p:nvSpPr>
        <p:spPr/>
        <p:txBody>
          <a:bodyPr/>
          <a:lstStyle/>
          <a:p>
            <a:fld id="{0745A42F-460B-4FF6-9EBE-94F61DC9852C}" type="datetime1">
              <a:rPr lang="en-US" smtClean="0"/>
              <a:t>7/20/2022</a:t>
            </a:fld>
            <a:endParaRPr lang="en-US"/>
          </a:p>
        </p:txBody>
      </p:sp>
      <p:sp>
        <p:nvSpPr>
          <p:cNvPr id="5" name="Footer Placeholder 4">
            <a:extLst>
              <a:ext uri="{FF2B5EF4-FFF2-40B4-BE49-F238E27FC236}">
                <a16:creationId xmlns:a16="http://schemas.microsoft.com/office/drawing/2014/main" id="{D63933E3-D231-BD05-4B7C-78F102B5D47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B0A3AD0-3C51-6317-DED7-2DC6ECF79C07}"/>
              </a:ext>
            </a:extLst>
          </p:cNvPr>
          <p:cNvSpPr>
            <a:spLocks noGrp="1"/>
          </p:cNvSpPr>
          <p:nvPr>
            <p:ph type="sldNum" sz="quarter" idx="12"/>
          </p:nvPr>
        </p:nvSpPr>
        <p:spPr/>
        <p:txBody>
          <a:bodyPr/>
          <a:lstStyle/>
          <a:p>
            <a:fld id="{C37058BB-E496-6F48-9316-5A739B0059DC}" type="slidenum">
              <a:rPr lang="en-US" smtClean="0"/>
              <a:t>‹#›</a:t>
            </a:fld>
            <a:endParaRPr lang="en-US"/>
          </a:p>
        </p:txBody>
      </p:sp>
    </p:spTree>
    <p:extLst>
      <p:ext uri="{BB962C8B-B14F-4D97-AF65-F5344CB8AC3E}">
        <p14:creationId xmlns:p14="http://schemas.microsoft.com/office/powerpoint/2010/main" val="425602181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184CB5-F692-AC54-3F76-006B7DFD56C3}"/>
              </a:ext>
            </a:extLst>
          </p:cNvPr>
          <p:cNvSpPr>
            <a:spLocks noGrp="1"/>
          </p:cNvSpPr>
          <p:nvPr>
            <p:ph type="title"/>
          </p:nvPr>
        </p:nvSpPr>
        <p:spPr/>
        <p:txBody>
          <a:bodyPr/>
          <a:lstStyle/>
          <a:p>
            <a:r>
              <a:rPr lang="en-GB"/>
              <a:t>Click to edit Master title style</a:t>
            </a:r>
            <a:endParaRPr lang="en-US"/>
          </a:p>
        </p:txBody>
      </p:sp>
      <p:sp>
        <p:nvSpPr>
          <p:cNvPr id="3" name="Content Placeholder 2">
            <a:extLst>
              <a:ext uri="{FF2B5EF4-FFF2-40B4-BE49-F238E27FC236}">
                <a16:creationId xmlns:a16="http://schemas.microsoft.com/office/drawing/2014/main" id="{9B6C0DDA-B0C7-604F-991E-3CB712DB6D7F}"/>
              </a:ext>
            </a:extLst>
          </p:cNvPr>
          <p:cNvSpPr>
            <a:spLocks noGrp="1"/>
          </p:cNvSpPr>
          <p:nvPr>
            <p:ph sz="half" idx="1"/>
          </p:nvPr>
        </p:nvSpPr>
        <p:spPr>
          <a:xfrm>
            <a:off x="838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Content Placeholder 3">
            <a:extLst>
              <a:ext uri="{FF2B5EF4-FFF2-40B4-BE49-F238E27FC236}">
                <a16:creationId xmlns:a16="http://schemas.microsoft.com/office/drawing/2014/main" id="{95E9C8AD-1D4F-5FCF-03BD-7422C6AEF27D}"/>
              </a:ext>
            </a:extLst>
          </p:cNvPr>
          <p:cNvSpPr>
            <a:spLocks noGrp="1"/>
          </p:cNvSpPr>
          <p:nvPr>
            <p:ph sz="half" idx="2"/>
          </p:nvPr>
        </p:nvSpPr>
        <p:spPr>
          <a:xfrm>
            <a:off x="6172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Date Placeholder 4">
            <a:extLst>
              <a:ext uri="{FF2B5EF4-FFF2-40B4-BE49-F238E27FC236}">
                <a16:creationId xmlns:a16="http://schemas.microsoft.com/office/drawing/2014/main" id="{A0A7F499-09BF-1782-5369-8205791531D8}"/>
              </a:ext>
            </a:extLst>
          </p:cNvPr>
          <p:cNvSpPr>
            <a:spLocks noGrp="1"/>
          </p:cNvSpPr>
          <p:nvPr>
            <p:ph type="dt" sz="half" idx="10"/>
          </p:nvPr>
        </p:nvSpPr>
        <p:spPr/>
        <p:txBody>
          <a:bodyPr/>
          <a:lstStyle/>
          <a:p>
            <a:fld id="{7E731E17-D704-4182-8622-47ED47CA1558}" type="datetime1">
              <a:rPr lang="en-US" smtClean="0"/>
              <a:t>7/20/2022</a:t>
            </a:fld>
            <a:endParaRPr lang="en-US"/>
          </a:p>
        </p:txBody>
      </p:sp>
      <p:sp>
        <p:nvSpPr>
          <p:cNvPr id="6" name="Footer Placeholder 5">
            <a:extLst>
              <a:ext uri="{FF2B5EF4-FFF2-40B4-BE49-F238E27FC236}">
                <a16:creationId xmlns:a16="http://schemas.microsoft.com/office/drawing/2014/main" id="{62020EC1-79A3-5660-3088-F12461DE0C5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E93889A9-189A-0E64-58CA-FEA9DD4DC533}"/>
              </a:ext>
            </a:extLst>
          </p:cNvPr>
          <p:cNvSpPr>
            <a:spLocks noGrp="1"/>
          </p:cNvSpPr>
          <p:nvPr>
            <p:ph type="sldNum" sz="quarter" idx="12"/>
          </p:nvPr>
        </p:nvSpPr>
        <p:spPr/>
        <p:txBody>
          <a:bodyPr/>
          <a:lstStyle/>
          <a:p>
            <a:fld id="{C37058BB-E496-6F48-9316-5A739B0059DC}" type="slidenum">
              <a:rPr lang="en-US" smtClean="0"/>
              <a:t>‹#›</a:t>
            </a:fld>
            <a:endParaRPr lang="en-US"/>
          </a:p>
        </p:txBody>
      </p:sp>
    </p:spTree>
    <p:extLst>
      <p:ext uri="{BB962C8B-B14F-4D97-AF65-F5344CB8AC3E}">
        <p14:creationId xmlns:p14="http://schemas.microsoft.com/office/powerpoint/2010/main" val="18185378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ADB440-899C-1C18-645C-9C13F19F463B}"/>
              </a:ext>
            </a:extLst>
          </p:cNvPr>
          <p:cNvSpPr>
            <a:spLocks noGrp="1"/>
          </p:cNvSpPr>
          <p:nvPr>
            <p:ph type="title"/>
          </p:nvPr>
        </p:nvSpPr>
        <p:spPr>
          <a:xfrm>
            <a:off x="839788" y="365125"/>
            <a:ext cx="10515600" cy="1325563"/>
          </a:xfrm>
        </p:spPr>
        <p:txBody>
          <a:bodyPr/>
          <a:lstStyle/>
          <a:p>
            <a:r>
              <a:rPr lang="en-GB"/>
              <a:t>Click to edit Master title style</a:t>
            </a:r>
            <a:endParaRPr lang="en-US"/>
          </a:p>
        </p:txBody>
      </p:sp>
      <p:sp>
        <p:nvSpPr>
          <p:cNvPr id="3" name="Text Placeholder 2">
            <a:extLst>
              <a:ext uri="{FF2B5EF4-FFF2-40B4-BE49-F238E27FC236}">
                <a16:creationId xmlns:a16="http://schemas.microsoft.com/office/drawing/2014/main" id="{C20E9A1C-3D4E-A2A3-7082-959B6625852C}"/>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a:extLst>
              <a:ext uri="{FF2B5EF4-FFF2-40B4-BE49-F238E27FC236}">
                <a16:creationId xmlns:a16="http://schemas.microsoft.com/office/drawing/2014/main" id="{0EDEA460-2B87-BD68-A161-F78891974F41}"/>
              </a:ext>
            </a:extLst>
          </p:cNvPr>
          <p:cNvSpPr>
            <a:spLocks noGrp="1"/>
          </p:cNvSpPr>
          <p:nvPr>
            <p:ph sz="half" idx="2"/>
          </p:nvPr>
        </p:nvSpPr>
        <p:spPr>
          <a:xfrm>
            <a:off x="839788" y="2505075"/>
            <a:ext cx="5157787"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Text Placeholder 4">
            <a:extLst>
              <a:ext uri="{FF2B5EF4-FFF2-40B4-BE49-F238E27FC236}">
                <a16:creationId xmlns:a16="http://schemas.microsoft.com/office/drawing/2014/main" id="{2ECCCC89-AD02-2162-BC3F-CCF261159F66}"/>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a:extLst>
              <a:ext uri="{FF2B5EF4-FFF2-40B4-BE49-F238E27FC236}">
                <a16:creationId xmlns:a16="http://schemas.microsoft.com/office/drawing/2014/main" id="{C32840EB-38AF-5328-77F3-855374CF1DCB}"/>
              </a:ext>
            </a:extLst>
          </p:cNvPr>
          <p:cNvSpPr>
            <a:spLocks noGrp="1"/>
          </p:cNvSpPr>
          <p:nvPr>
            <p:ph sz="quarter" idx="4"/>
          </p:nvPr>
        </p:nvSpPr>
        <p:spPr>
          <a:xfrm>
            <a:off x="6172200" y="2505075"/>
            <a:ext cx="5183188"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7" name="Date Placeholder 6">
            <a:extLst>
              <a:ext uri="{FF2B5EF4-FFF2-40B4-BE49-F238E27FC236}">
                <a16:creationId xmlns:a16="http://schemas.microsoft.com/office/drawing/2014/main" id="{0577024A-295B-F1EB-2637-4791EEB44706}"/>
              </a:ext>
            </a:extLst>
          </p:cNvPr>
          <p:cNvSpPr>
            <a:spLocks noGrp="1"/>
          </p:cNvSpPr>
          <p:nvPr>
            <p:ph type="dt" sz="half" idx="10"/>
          </p:nvPr>
        </p:nvSpPr>
        <p:spPr/>
        <p:txBody>
          <a:bodyPr/>
          <a:lstStyle/>
          <a:p>
            <a:fld id="{F5B308B5-C64A-47C6-99F9-D48DF096B450}" type="datetime1">
              <a:rPr lang="en-US" smtClean="0"/>
              <a:t>7/20/2022</a:t>
            </a:fld>
            <a:endParaRPr lang="en-US"/>
          </a:p>
        </p:txBody>
      </p:sp>
      <p:sp>
        <p:nvSpPr>
          <p:cNvPr id="8" name="Footer Placeholder 7">
            <a:extLst>
              <a:ext uri="{FF2B5EF4-FFF2-40B4-BE49-F238E27FC236}">
                <a16:creationId xmlns:a16="http://schemas.microsoft.com/office/drawing/2014/main" id="{5FA4B5FE-F68F-0517-86FB-5004CA08626B}"/>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366E35CC-47E9-434C-FDE8-D555A17353B3}"/>
              </a:ext>
            </a:extLst>
          </p:cNvPr>
          <p:cNvSpPr>
            <a:spLocks noGrp="1"/>
          </p:cNvSpPr>
          <p:nvPr>
            <p:ph type="sldNum" sz="quarter" idx="12"/>
          </p:nvPr>
        </p:nvSpPr>
        <p:spPr/>
        <p:txBody>
          <a:bodyPr/>
          <a:lstStyle/>
          <a:p>
            <a:fld id="{C37058BB-E496-6F48-9316-5A739B0059DC}" type="slidenum">
              <a:rPr lang="en-US" smtClean="0"/>
              <a:t>‹#›</a:t>
            </a:fld>
            <a:endParaRPr lang="en-US"/>
          </a:p>
        </p:txBody>
      </p:sp>
    </p:spTree>
    <p:extLst>
      <p:ext uri="{BB962C8B-B14F-4D97-AF65-F5344CB8AC3E}">
        <p14:creationId xmlns:p14="http://schemas.microsoft.com/office/powerpoint/2010/main" val="323507807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C862AA-6834-7446-35E9-8E8BAC1B66B7}"/>
              </a:ext>
            </a:extLst>
          </p:cNvPr>
          <p:cNvSpPr>
            <a:spLocks noGrp="1"/>
          </p:cNvSpPr>
          <p:nvPr>
            <p:ph type="title"/>
          </p:nvPr>
        </p:nvSpPr>
        <p:spPr/>
        <p:txBody>
          <a:bodyPr/>
          <a:lstStyle/>
          <a:p>
            <a:r>
              <a:rPr lang="en-GB"/>
              <a:t>Click to edit Master title style</a:t>
            </a:r>
            <a:endParaRPr lang="en-US"/>
          </a:p>
        </p:txBody>
      </p:sp>
      <p:sp>
        <p:nvSpPr>
          <p:cNvPr id="3" name="Date Placeholder 2">
            <a:extLst>
              <a:ext uri="{FF2B5EF4-FFF2-40B4-BE49-F238E27FC236}">
                <a16:creationId xmlns:a16="http://schemas.microsoft.com/office/drawing/2014/main" id="{46BF7D7A-FBD4-AC09-D4AE-1DCFE5B10D96}"/>
              </a:ext>
            </a:extLst>
          </p:cNvPr>
          <p:cNvSpPr>
            <a:spLocks noGrp="1"/>
          </p:cNvSpPr>
          <p:nvPr>
            <p:ph type="dt" sz="half" idx="10"/>
          </p:nvPr>
        </p:nvSpPr>
        <p:spPr/>
        <p:txBody>
          <a:bodyPr/>
          <a:lstStyle/>
          <a:p>
            <a:fld id="{C136F3A8-3B60-487D-AFA7-49B69CA7BC4F}" type="datetime1">
              <a:rPr lang="en-US" smtClean="0"/>
              <a:t>7/20/2022</a:t>
            </a:fld>
            <a:endParaRPr lang="en-US"/>
          </a:p>
        </p:txBody>
      </p:sp>
      <p:sp>
        <p:nvSpPr>
          <p:cNvPr id="4" name="Footer Placeholder 3">
            <a:extLst>
              <a:ext uri="{FF2B5EF4-FFF2-40B4-BE49-F238E27FC236}">
                <a16:creationId xmlns:a16="http://schemas.microsoft.com/office/drawing/2014/main" id="{A9501AC7-77F8-543E-8C6B-018159386025}"/>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DA66899C-900E-35EA-8228-1F41ACE69036}"/>
              </a:ext>
            </a:extLst>
          </p:cNvPr>
          <p:cNvSpPr>
            <a:spLocks noGrp="1"/>
          </p:cNvSpPr>
          <p:nvPr>
            <p:ph type="sldNum" sz="quarter" idx="12"/>
          </p:nvPr>
        </p:nvSpPr>
        <p:spPr/>
        <p:txBody>
          <a:bodyPr/>
          <a:lstStyle/>
          <a:p>
            <a:fld id="{C37058BB-E496-6F48-9316-5A739B0059DC}" type="slidenum">
              <a:rPr lang="en-US" smtClean="0"/>
              <a:t>‹#›</a:t>
            </a:fld>
            <a:endParaRPr lang="en-US"/>
          </a:p>
        </p:txBody>
      </p:sp>
    </p:spTree>
    <p:extLst>
      <p:ext uri="{BB962C8B-B14F-4D97-AF65-F5344CB8AC3E}">
        <p14:creationId xmlns:p14="http://schemas.microsoft.com/office/powerpoint/2010/main" val="282304470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812B11A8-9B8A-9690-5967-7F132414B511}"/>
              </a:ext>
            </a:extLst>
          </p:cNvPr>
          <p:cNvSpPr>
            <a:spLocks noGrp="1"/>
          </p:cNvSpPr>
          <p:nvPr>
            <p:ph type="dt" sz="half" idx="10"/>
          </p:nvPr>
        </p:nvSpPr>
        <p:spPr/>
        <p:txBody>
          <a:bodyPr/>
          <a:lstStyle/>
          <a:p>
            <a:fld id="{964A3601-AC81-4823-8D04-0ECC0B7CF02C}" type="datetime1">
              <a:rPr lang="en-US" smtClean="0"/>
              <a:t>7/20/2022</a:t>
            </a:fld>
            <a:endParaRPr lang="en-US"/>
          </a:p>
        </p:txBody>
      </p:sp>
      <p:sp>
        <p:nvSpPr>
          <p:cNvPr id="3" name="Footer Placeholder 2">
            <a:extLst>
              <a:ext uri="{FF2B5EF4-FFF2-40B4-BE49-F238E27FC236}">
                <a16:creationId xmlns:a16="http://schemas.microsoft.com/office/drawing/2014/main" id="{B63BE30C-6998-6317-928B-CE3D4F8170E3}"/>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CB0B7332-CDDC-A586-48C2-DDF9A361936D}"/>
              </a:ext>
            </a:extLst>
          </p:cNvPr>
          <p:cNvSpPr>
            <a:spLocks noGrp="1"/>
          </p:cNvSpPr>
          <p:nvPr>
            <p:ph type="sldNum" sz="quarter" idx="12"/>
          </p:nvPr>
        </p:nvSpPr>
        <p:spPr/>
        <p:txBody>
          <a:bodyPr/>
          <a:lstStyle/>
          <a:p>
            <a:fld id="{C37058BB-E496-6F48-9316-5A739B0059DC}" type="slidenum">
              <a:rPr lang="en-US" smtClean="0"/>
              <a:t>‹#›</a:t>
            </a:fld>
            <a:endParaRPr lang="en-US"/>
          </a:p>
        </p:txBody>
      </p:sp>
    </p:spTree>
    <p:extLst>
      <p:ext uri="{BB962C8B-B14F-4D97-AF65-F5344CB8AC3E}">
        <p14:creationId xmlns:p14="http://schemas.microsoft.com/office/powerpoint/2010/main" val="386849507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7E1EE1-6D05-F674-A610-4B6B65617E19}"/>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US"/>
          </a:p>
        </p:txBody>
      </p:sp>
      <p:sp>
        <p:nvSpPr>
          <p:cNvPr id="3" name="Content Placeholder 2">
            <a:extLst>
              <a:ext uri="{FF2B5EF4-FFF2-40B4-BE49-F238E27FC236}">
                <a16:creationId xmlns:a16="http://schemas.microsoft.com/office/drawing/2014/main" id="{9680607E-D134-BD0E-50A5-26540B8801BD}"/>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Text Placeholder 3">
            <a:extLst>
              <a:ext uri="{FF2B5EF4-FFF2-40B4-BE49-F238E27FC236}">
                <a16:creationId xmlns:a16="http://schemas.microsoft.com/office/drawing/2014/main" id="{24D50BAF-14BE-E22E-9FC0-3B961CE79E2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4D7E97F6-28ED-4072-493D-41DD19674103}"/>
              </a:ext>
            </a:extLst>
          </p:cNvPr>
          <p:cNvSpPr>
            <a:spLocks noGrp="1"/>
          </p:cNvSpPr>
          <p:nvPr>
            <p:ph type="dt" sz="half" idx="10"/>
          </p:nvPr>
        </p:nvSpPr>
        <p:spPr/>
        <p:txBody>
          <a:bodyPr/>
          <a:lstStyle/>
          <a:p>
            <a:fld id="{970A8579-D0DA-47ED-8C24-642280934647}" type="datetime1">
              <a:rPr lang="en-US" smtClean="0"/>
              <a:t>7/20/2022</a:t>
            </a:fld>
            <a:endParaRPr lang="en-US"/>
          </a:p>
        </p:txBody>
      </p:sp>
      <p:sp>
        <p:nvSpPr>
          <p:cNvPr id="6" name="Footer Placeholder 5">
            <a:extLst>
              <a:ext uri="{FF2B5EF4-FFF2-40B4-BE49-F238E27FC236}">
                <a16:creationId xmlns:a16="http://schemas.microsoft.com/office/drawing/2014/main" id="{711A0AAF-052D-8510-9A2B-E4B7C6A5DEF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99A176E-5CB2-3617-931A-8E8205F281B4}"/>
              </a:ext>
            </a:extLst>
          </p:cNvPr>
          <p:cNvSpPr>
            <a:spLocks noGrp="1"/>
          </p:cNvSpPr>
          <p:nvPr>
            <p:ph type="sldNum" sz="quarter" idx="12"/>
          </p:nvPr>
        </p:nvSpPr>
        <p:spPr/>
        <p:txBody>
          <a:bodyPr/>
          <a:lstStyle/>
          <a:p>
            <a:fld id="{C37058BB-E496-6F48-9316-5A739B0059DC}" type="slidenum">
              <a:rPr lang="en-US" smtClean="0"/>
              <a:t>‹#›</a:t>
            </a:fld>
            <a:endParaRPr lang="en-US"/>
          </a:p>
        </p:txBody>
      </p:sp>
    </p:spTree>
    <p:extLst>
      <p:ext uri="{BB962C8B-B14F-4D97-AF65-F5344CB8AC3E}">
        <p14:creationId xmlns:p14="http://schemas.microsoft.com/office/powerpoint/2010/main" val="366205103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F8AC3E-CC46-6FC0-D98D-69CCEE82209B}"/>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US"/>
          </a:p>
        </p:txBody>
      </p:sp>
      <p:sp>
        <p:nvSpPr>
          <p:cNvPr id="3" name="Picture Placeholder 2">
            <a:extLst>
              <a:ext uri="{FF2B5EF4-FFF2-40B4-BE49-F238E27FC236}">
                <a16:creationId xmlns:a16="http://schemas.microsoft.com/office/drawing/2014/main" id="{7073DDA9-DE62-56E6-C8A7-1EB78434F413}"/>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9A7BD9EC-FBB8-39B7-4756-408A9F0F81C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55A47639-914F-C7E2-CE92-5079B303FA97}"/>
              </a:ext>
            </a:extLst>
          </p:cNvPr>
          <p:cNvSpPr>
            <a:spLocks noGrp="1"/>
          </p:cNvSpPr>
          <p:nvPr>
            <p:ph type="dt" sz="half" idx="10"/>
          </p:nvPr>
        </p:nvSpPr>
        <p:spPr/>
        <p:txBody>
          <a:bodyPr/>
          <a:lstStyle/>
          <a:p>
            <a:fld id="{CBCAFC6D-2BDE-492A-B2EB-DA6533B6CE3C}" type="datetime1">
              <a:rPr lang="en-US" smtClean="0"/>
              <a:t>7/20/2022</a:t>
            </a:fld>
            <a:endParaRPr lang="en-US"/>
          </a:p>
        </p:txBody>
      </p:sp>
      <p:sp>
        <p:nvSpPr>
          <p:cNvPr id="6" name="Footer Placeholder 5">
            <a:extLst>
              <a:ext uri="{FF2B5EF4-FFF2-40B4-BE49-F238E27FC236}">
                <a16:creationId xmlns:a16="http://schemas.microsoft.com/office/drawing/2014/main" id="{88DD422B-780D-7685-66F6-61ECB731B7E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7BCDF89-C2B1-FCA8-8166-33277005FF6C}"/>
              </a:ext>
            </a:extLst>
          </p:cNvPr>
          <p:cNvSpPr>
            <a:spLocks noGrp="1"/>
          </p:cNvSpPr>
          <p:nvPr>
            <p:ph type="sldNum" sz="quarter" idx="12"/>
          </p:nvPr>
        </p:nvSpPr>
        <p:spPr/>
        <p:txBody>
          <a:bodyPr/>
          <a:lstStyle/>
          <a:p>
            <a:fld id="{C37058BB-E496-6F48-9316-5A739B0059DC}" type="slidenum">
              <a:rPr lang="en-US" smtClean="0"/>
              <a:t>‹#›</a:t>
            </a:fld>
            <a:endParaRPr lang="en-US"/>
          </a:p>
        </p:txBody>
      </p:sp>
    </p:spTree>
    <p:extLst>
      <p:ext uri="{BB962C8B-B14F-4D97-AF65-F5344CB8AC3E}">
        <p14:creationId xmlns:p14="http://schemas.microsoft.com/office/powerpoint/2010/main" val="390969599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FC803ACF-6029-06F7-CD25-9DAE4E232DE6}"/>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GB"/>
              <a:t>Click to edit Master title style</a:t>
            </a:r>
            <a:endParaRPr lang="en-US"/>
          </a:p>
        </p:txBody>
      </p:sp>
      <p:sp>
        <p:nvSpPr>
          <p:cNvPr id="3" name="Text Placeholder 2">
            <a:extLst>
              <a:ext uri="{FF2B5EF4-FFF2-40B4-BE49-F238E27FC236}">
                <a16:creationId xmlns:a16="http://schemas.microsoft.com/office/drawing/2014/main" id="{C3378FBC-BD46-ACE1-51DE-C7DFDF6B76C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EEAAEF0F-25BE-2C4C-F037-6EE24C4354C2}"/>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97C00F3-0631-4BB5-9CD1-2FED98482814}" type="datetime1">
              <a:rPr lang="en-US" smtClean="0"/>
              <a:t>7/20/2022</a:t>
            </a:fld>
            <a:endParaRPr lang="en-US"/>
          </a:p>
        </p:txBody>
      </p:sp>
      <p:sp>
        <p:nvSpPr>
          <p:cNvPr id="5" name="Footer Placeholder 4">
            <a:extLst>
              <a:ext uri="{FF2B5EF4-FFF2-40B4-BE49-F238E27FC236}">
                <a16:creationId xmlns:a16="http://schemas.microsoft.com/office/drawing/2014/main" id="{0A14C920-C159-3620-5862-4E999B0FFFB1}"/>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DAA62083-2867-3B85-D479-1DFA03596FC0}"/>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37058BB-E496-6F48-9316-5A739B0059DC}" type="slidenum">
              <a:rPr lang="en-US" smtClean="0"/>
              <a:t>‹#›</a:t>
            </a:fld>
            <a:endParaRPr lang="en-US"/>
          </a:p>
        </p:txBody>
      </p:sp>
    </p:spTree>
    <p:extLst>
      <p:ext uri="{BB962C8B-B14F-4D97-AF65-F5344CB8AC3E}">
        <p14:creationId xmlns:p14="http://schemas.microsoft.com/office/powerpoint/2010/main" val="317853968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png"/></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8" Type="http://schemas.openxmlformats.org/officeDocument/2006/relationships/image" Target="../media/image3.png"/><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1.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4.xml.rels><?xml version="1.0" encoding="UTF-8" standalone="yes"?>
<Relationships xmlns="http://schemas.openxmlformats.org/package/2006/relationships"><Relationship Id="rId2" Type="http://schemas.openxmlformats.org/officeDocument/2006/relationships/hyperlink" Target="https://www.digitalcitizen.life/what-is-p2p-peer-to-peer/" TargetMode="Externa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hyperlink" Target="https://www.hitechwhizz.com/2020/11/7-advantages-and-disadvantages-drawbacks-benefits-of-p2p-network.html" TargetMode="Externa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hyperlink" Target="https://medium.com/@manbobo2012/failure-of-todays-internet-design-and-the-solution-of-content-centric-networking-cf357310b1f5" TargetMode="Externa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diagramLayout" Target="../diagrams/layout2.xml"/><Relationship Id="rId7" Type="http://schemas.openxmlformats.org/officeDocument/2006/relationships/image" Target="../media/image4.jpeg"/><Relationship Id="rId2" Type="http://schemas.openxmlformats.org/officeDocument/2006/relationships/diagramData" Target="../diagrams/data2.xml"/><Relationship Id="rId1" Type="http://schemas.openxmlformats.org/officeDocument/2006/relationships/slideLayout" Target="../slideLayouts/slideLayout2.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C1DD1A8A-57D5-4A81-AD04-532B043C56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Video 4">
            <a:extLst>
              <a:ext uri="{FF2B5EF4-FFF2-40B4-BE49-F238E27FC236}">
                <a16:creationId xmlns:a16="http://schemas.microsoft.com/office/drawing/2014/main" id="{381775CD-6EAE-94B0-7452-98E176779F38}"/>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4"/>
          <a:srcRect t="284" r="1" b="1"/>
          <a:stretch/>
        </p:blipFill>
        <p:spPr>
          <a:xfrm>
            <a:off x="-3047" y="10"/>
            <a:ext cx="12191999" cy="6857990"/>
          </a:xfrm>
          <a:prstGeom prst="rect">
            <a:avLst/>
          </a:prstGeom>
        </p:spPr>
      </p:pic>
      <p:sp>
        <p:nvSpPr>
          <p:cNvPr id="11" name="Rectangle 10">
            <a:extLst>
              <a:ext uri="{FF2B5EF4-FFF2-40B4-BE49-F238E27FC236}">
                <a16:creationId xmlns:a16="http://schemas.microsoft.com/office/drawing/2014/main" id="{007891EC-4501-44ED-A8C8-B11B6DB767A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207602"/>
            <a:ext cx="12191999" cy="3162146"/>
          </a:xfrm>
          <a:prstGeom prst="rect">
            <a:avLst/>
          </a:prstGeom>
          <a:gradFill flip="none" rotWithShape="1">
            <a:gsLst>
              <a:gs pos="0">
                <a:srgbClr val="000000">
                  <a:alpha val="0"/>
                </a:srgbClr>
              </a:gs>
              <a:gs pos="25000">
                <a:srgbClr val="000000">
                  <a:alpha val="15000"/>
                </a:srgbClr>
              </a:gs>
              <a:gs pos="75000">
                <a:srgbClr val="000000">
                  <a:alpha val="15000"/>
                </a:srgbClr>
              </a:gs>
              <a:gs pos="50000">
                <a:srgbClr val="000000">
                  <a:alpha val="30000"/>
                </a:srgbClr>
              </a:gs>
              <a:gs pos="100000">
                <a:srgbClr val="000000">
                  <a:alpha val="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EACC978D-289C-D0AE-9617-C6F159A95BD8}"/>
              </a:ext>
            </a:extLst>
          </p:cNvPr>
          <p:cNvSpPr>
            <a:spLocks noGrp="1"/>
          </p:cNvSpPr>
          <p:nvPr>
            <p:ph type="ctrTitle"/>
          </p:nvPr>
        </p:nvSpPr>
        <p:spPr>
          <a:xfrm>
            <a:off x="1097280" y="325550"/>
            <a:ext cx="10058400" cy="3574778"/>
          </a:xfrm>
          <a:effectLst>
            <a:outerShdw blurRad="50800" dist="38100" dir="2700000" algn="tl" rotWithShape="0">
              <a:prstClr val="black">
                <a:alpha val="40000"/>
              </a:prstClr>
            </a:outerShdw>
          </a:effectLst>
        </p:spPr>
        <p:txBody>
          <a:bodyPr>
            <a:normAutofit/>
          </a:bodyPr>
          <a:lstStyle/>
          <a:p>
            <a:r>
              <a:rPr lang="en-US" sz="5200" b="1" dirty="0">
                <a:solidFill>
                  <a:srgbClr val="FFFFFF"/>
                </a:solidFill>
              </a:rPr>
              <a:t>Group 2: Seminar on ”The Future of the Internet”, unit 6</a:t>
            </a:r>
          </a:p>
        </p:txBody>
      </p:sp>
      <p:sp>
        <p:nvSpPr>
          <p:cNvPr id="3" name="Subtitle 2">
            <a:extLst>
              <a:ext uri="{FF2B5EF4-FFF2-40B4-BE49-F238E27FC236}">
                <a16:creationId xmlns:a16="http://schemas.microsoft.com/office/drawing/2014/main" id="{F5FF27CF-EDF7-7525-9467-DF9C213A23B7}"/>
              </a:ext>
            </a:extLst>
          </p:cNvPr>
          <p:cNvSpPr>
            <a:spLocks noGrp="1"/>
          </p:cNvSpPr>
          <p:nvPr>
            <p:ph type="subTitle" idx="1"/>
          </p:nvPr>
        </p:nvSpPr>
        <p:spPr>
          <a:xfrm>
            <a:off x="1100051" y="4072043"/>
            <a:ext cx="10058400" cy="1282707"/>
          </a:xfrm>
          <a:effectLst>
            <a:outerShdw blurRad="50800" dist="38100" dir="2700000" algn="tl" rotWithShape="0">
              <a:prstClr val="black">
                <a:alpha val="40000"/>
              </a:prstClr>
            </a:outerShdw>
          </a:effectLst>
        </p:spPr>
        <p:txBody>
          <a:bodyPr>
            <a:normAutofit lnSpcReduction="10000"/>
          </a:bodyPr>
          <a:lstStyle/>
          <a:p>
            <a:r>
              <a:rPr lang="en-US" b="1" dirty="0">
                <a:solidFill>
                  <a:srgbClr val="FFFFFF"/>
                </a:solidFill>
              </a:rPr>
              <a:t>Marianne </a:t>
            </a:r>
            <a:r>
              <a:rPr lang="en-US" b="1" dirty="0" err="1">
                <a:solidFill>
                  <a:srgbClr val="FFFFFF"/>
                </a:solidFill>
              </a:rPr>
              <a:t>Lyne</a:t>
            </a:r>
            <a:r>
              <a:rPr lang="en-US" b="1" dirty="0">
                <a:solidFill>
                  <a:srgbClr val="FFFFFF"/>
                </a:solidFill>
              </a:rPr>
              <a:t> </a:t>
            </a:r>
            <a:r>
              <a:rPr lang="en-US" b="1" dirty="0" err="1">
                <a:solidFill>
                  <a:srgbClr val="FFFFFF"/>
                </a:solidFill>
              </a:rPr>
              <a:t>Manaog</a:t>
            </a:r>
            <a:endParaRPr lang="en-US" b="1" dirty="0">
              <a:solidFill>
                <a:srgbClr val="FFFFFF"/>
              </a:solidFill>
            </a:endParaRPr>
          </a:p>
          <a:p>
            <a:r>
              <a:rPr lang="en-US" b="1" dirty="0">
                <a:solidFill>
                  <a:srgbClr val="FFFFFF"/>
                </a:solidFill>
              </a:rPr>
              <a:t>Beatrice </a:t>
            </a:r>
            <a:r>
              <a:rPr lang="en-US" b="1" dirty="0" err="1">
                <a:solidFill>
                  <a:srgbClr val="FFFFFF"/>
                </a:solidFill>
              </a:rPr>
              <a:t>Mutegi</a:t>
            </a:r>
            <a:endParaRPr lang="en-US" b="1" dirty="0">
              <a:solidFill>
                <a:srgbClr val="FFFFFF"/>
              </a:solidFill>
            </a:endParaRPr>
          </a:p>
          <a:p>
            <a:r>
              <a:rPr lang="en-US" b="1" dirty="0">
                <a:solidFill>
                  <a:srgbClr val="FFFFFF"/>
                </a:solidFill>
              </a:rPr>
              <a:t>Jane Aldridge</a:t>
            </a:r>
          </a:p>
          <a:p>
            <a:endParaRPr lang="en-US" b="1" dirty="0">
              <a:solidFill>
                <a:srgbClr val="FFFFFF"/>
              </a:solidFill>
            </a:endParaRPr>
          </a:p>
          <a:p>
            <a:endParaRPr lang="en-US" b="1" dirty="0">
              <a:solidFill>
                <a:srgbClr val="FFFFFF"/>
              </a:solidFill>
            </a:endParaRPr>
          </a:p>
        </p:txBody>
      </p:sp>
      <p:sp>
        <p:nvSpPr>
          <p:cNvPr id="4" name="Slide Number Placeholder 3">
            <a:extLst>
              <a:ext uri="{FF2B5EF4-FFF2-40B4-BE49-F238E27FC236}">
                <a16:creationId xmlns:a16="http://schemas.microsoft.com/office/drawing/2014/main" id="{B7F97666-0B20-62CA-C992-35A415D7D827}"/>
              </a:ext>
            </a:extLst>
          </p:cNvPr>
          <p:cNvSpPr>
            <a:spLocks noGrp="1"/>
          </p:cNvSpPr>
          <p:nvPr>
            <p:ph type="sldNum" sz="quarter" idx="12"/>
          </p:nvPr>
        </p:nvSpPr>
        <p:spPr/>
        <p:txBody>
          <a:bodyPr/>
          <a:lstStyle/>
          <a:p>
            <a:fld id="{C37058BB-E496-6F48-9316-5A739B0059DC}" type="slidenum">
              <a:rPr lang="en-US" smtClean="0"/>
              <a:t>1</a:t>
            </a:fld>
            <a:endParaRPr lang="en-US"/>
          </a:p>
        </p:txBody>
      </p:sp>
    </p:spTree>
    <p:extLst>
      <p:ext uri="{BB962C8B-B14F-4D97-AF65-F5344CB8AC3E}">
        <p14:creationId xmlns:p14="http://schemas.microsoft.com/office/powerpoint/2010/main" val="228978930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9130"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5"/>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5"/>
                                        </p:tgtEl>
                                      </p:cBhvr>
                                    </p:cmd>
                                  </p:childTnLst>
                                </p:cTn>
                              </p:par>
                            </p:childTnLst>
                          </p:cTn>
                        </p:par>
                      </p:childTnLst>
                    </p:cTn>
                  </p:par>
                </p:childTnLst>
              </p:cTn>
              <p:nextCondLst>
                <p:cond evt="onClick" delay="0">
                  <p:tgtEl>
                    <p:spTgt spid="5"/>
                  </p:tgtEl>
                </p:cond>
              </p:nextCondLst>
            </p:seq>
            <p:video>
              <p:cMediaNode mute="1">
                <p:cTn id="12" repeatCount="indefinite" fill="hold" display="0">
                  <p:stCondLst>
                    <p:cond delay="indefinite"/>
                  </p:stCondLst>
                </p:cTn>
                <p:tgtEl>
                  <p:spTgt spid="5"/>
                </p:tgtEl>
              </p:cMediaNode>
            </p:vide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31" name="Rectangle 1030">
            <a:extLst>
              <a:ext uri="{FF2B5EF4-FFF2-40B4-BE49-F238E27FC236}">
                <a16:creationId xmlns:a16="http://schemas.microsoft.com/office/drawing/2014/main" id="{D009D6D5-DAC2-4A8B-A17A-E206B9012D0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021CED5-FFDD-42D4-F8B8-6DF130CA3F2F}"/>
              </a:ext>
            </a:extLst>
          </p:cNvPr>
          <p:cNvSpPr>
            <a:spLocks noGrp="1"/>
          </p:cNvSpPr>
          <p:nvPr>
            <p:ph type="title"/>
          </p:nvPr>
        </p:nvSpPr>
        <p:spPr>
          <a:xfrm>
            <a:off x="838201" y="365125"/>
            <a:ext cx="5251316" cy="1807305"/>
          </a:xfrm>
        </p:spPr>
        <p:txBody>
          <a:bodyPr>
            <a:normAutofit/>
          </a:bodyPr>
          <a:lstStyle/>
          <a:p>
            <a:r>
              <a:rPr lang="en-US" dirty="0"/>
              <a:t>Allocated group’s position</a:t>
            </a:r>
          </a:p>
        </p:txBody>
      </p:sp>
      <p:sp>
        <p:nvSpPr>
          <p:cNvPr id="3" name="Content Placeholder 2">
            <a:extLst>
              <a:ext uri="{FF2B5EF4-FFF2-40B4-BE49-F238E27FC236}">
                <a16:creationId xmlns:a16="http://schemas.microsoft.com/office/drawing/2014/main" id="{658791B8-5565-3B29-343D-F358DED88AEA}"/>
              </a:ext>
            </a:extLst>
          </p:cNvPr>
          <p:cNvSpPr>
            <a:spLocks noGrp="1"/>
          </p:cNvSpPr>
          <p:nvPr>
            <p:ph idx="1"/>
          </p:nvPr>
        </p:nvSpPr>
        <p:spPr>
          <a:xfrm>
            <a:off x="838200" y="2333297"/>
            <a:ext cx="4619621" cy="3843666"/>
          </a:xfrm>
        </p:spPr>
        <p:txBody>
          <a:bodyPr>
            <a:normAutofit/>
          </a:bodyPr>
          <a:lstStyle/>
          <a:p>
            <a:r>
              <a:rPr lang="en-GB" sz="2000" dirty="0"/>
              <a:t>“It is our belief that the future of the internet is based on peer-to-peer overlay-based networking (BitTorrent, TOR, Freenet, KAD).”</a:t>
            </a:r>
          </a:p>
        </p:txBody>
      </p:sp>
      <p:pic>
        <p:nvPicPr>
          <p:cNvPr id="1026" name="Picture 2" descr="Free vector graphics of Torrent">
            <a:extLst>
              <a:ext uri="{FF2B5EF4-FFF2-40B4-BE49-F238E27FC236}">
                <a16:creationId xmlns:a16="http://schemas.microsoft.com/office/drawing/2014/main" id="{0C2B3998-FD19-9AB6-D818-C1720F70CFE1}"/>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6133" r="6921"/>
          <a:stretch/>
        </p:blipFill>
        <p:spPr bwMode="auto">
          <a:xfrm>
            <a:off x="6229215" y="10"/>
            <a:ext cx="5962785" cy="6857990"/>
          </a:xfrm>
          <a:custGeom>
            <a:avLst/>
            <a:gdLst/>
            <a:ahLst/>
            <a:cxnLst/>
            <a:rect l="l" t="t" r="r" b="b"/>
            <a:pathLst>
              <a:path w="5962785" h="6858000">
                <a:moveTo>
                  <a:pt x="1044839" y="0"/>
                </a:moveTo>
                <a:lnTo>
                  <a:pt x="5962785" y="0"/>
                </a:lnTo>
                <a:lnTo>
                  <a:pt x="5962785" y="6858000"/>
                </a:lnTo>
                <a:lnTo>
                  <a:pt x="1469886" y="6858000"/>
                </a:lnTo>
                <a:lnTo>
                  <a:pt x="1416006" y="6823984"/>
                </a:lnTo>
                <a:cubicBezTo>
                  <a:pt x="1356767" y="6787940"/>
                  <a:pt x="1296437" y="6755500"/>
                  <a:pt x="1232473" y="6733873"/>
                </a:cubicBezTo>
                <a:cubicBezTo>
                  <a:pt x="1145250" y="6705037"/>
                  <a:pt x="1060933" y="6654575"/>
                  <a:pt x="1075471" y="6503186"/>
                </a:cubicBezTo>
                <a:cubicBezTo>
                  <a:pt x="1078378" y="6459932"/>
                  <a:pt x="1055118" y="6427493"/>
                  <a:pt x="1020229" y="6438306"/>
                </a:cubicBezTo>
                <a:cubicBezTo>
                  <a:pt x="953358" y="6459932"/>
                  <a:pt x="921375" y="6398656"/>
                  <a:pt x="883579" y="6351798"/>
                </a:cubicBezTo>
                <a:cubicBezTo>
                  <a:pt x="816707" y="6268895"/>
                  <a:pt x="752743" y="6182387"/>
                  <a:pt x="645167" y="6167969"/>
                </a:cubicBezTo>
                <a:cubicBezTo>
                  <a:pt x="665519" y="6103088"/>
                  <a:pt x="700408" y="6110298"/>
                  <a:pt x="732391" y="6124716"/>
                </a:cubicBezTo>
                <a:cubicBezTo>
                  <a:pt x="816707" y="6160761"/>
                  <a:pt x="901023" y="6200410"/>
                  <a:pt x="985339" y="6236455"/>
                </a:cubicBezTo>
                <a:cubicBezTo>
                  <a:pt x="1040581" y="6258081"/>
                  <a:pt x="1095822" y="6290522"/>
                  <a:pt x="1168509" y="6265291"/>
                </a:cubicBezTo>
                <a:cubicBezTo>
                  <a:pt x="1104545" y="6135530"/>
                  <a:pt x="996969" y="6110298"/>
                  <a:pt x="909746" y="6070649"/>
                </a:cubicBezTo>
                <a:cubicBezTo>
                  <a:pt x="802169" y="6020185"/>
                  <a:pt x="738206" y="5926470"/>
                  <a:pt x="659704" y="5818335"/>
                </a:cubicBezTo>
                <a:cubicBezTo>
                  <a:pt x="738206" y="5789500"/>
                  <a:pt x="787632" y="5868798"/>
                  <a:pt x="851597" y="5865193"/>
                </a:cubicBezTo>
                <a:cubicBezTo>
                  <a:pt x="854504" y="5854380"/>
                  <a:pt x="860319" y="5832753"/>
                  <a:pt x="860319" y="5832753"/>
                </a:cubicBezTo>
                <a:cubicBezTo>
                  <a:pt x="755650" y="5775081"/>
                  <a:pt x="709132" y="5666947"/>
                  <a:pt x="691686" y="5533581"/>
                </a:cubicBezTo>
                <a:cubicBezTo>
                  <a:pt x="685872" y="5465095"/>
                  <a:pt x="648075" y="5443468"/>
                  <a:pt x="610278" y="5411029"/>
                </a:cubicBezTo>
                <a:cubicBezTo>
                  <a:pt x="482350" y="5299289"/>
                  <a:pt x="345700" y="5198364"/>
                  <a:pt x="238123" y="5046976"/>
                </a:cubicBezTo>
                <a:cubicBezTo>
                  <a:pt x="363144" y="5064998"/>
                  <a:pt x="461997" y="5165924"/>
                  <a:pt x="592833" y="5209177"/>
                </a:cubicBezTo>
                <a:cubicBezTo>
                  <a:pt x="488165" y="5043371"/>
                  <a:pt x="351514" y="4956864"/>
                  <a:pt x="226494" y="4855939"/>
                </a:cubicBezTo>
                <a:cubicBezTo>
                  <a:pt x="168344" y="4809081"/>
                  <a:pt x="116011" y="4751408"/>
                  <a:pt x="49139" y="4726177"/>
                </a:cubicBezTo>
                <a:cubicBezTo>
                  <a:pt x="25879" y="4718968"/>
                  <a:pt x="-14825" y="4700947"/>
                  <a:pt x="5527" y="4650483"/>
                </a:cubicBezTo>
                <a:cubicBezTo>
                  <a:pt x="22972" y="4607230"/>
                  <a:pt x="54954" y="4621648"/>
                  <a:pt x="84029" y="4632460"/>
                </a:cubicBezTo>
                <a:cubicBezTo>
                  <a:pt x="153807" y="4661296"/>
                  <a:pt x="229401" y="4661296"/>
                  <a:pt x="325347" y="4661296"/>
                </a:cubicBezTo>
                <a:cubicBezTo>
                  <a:pt x="243939" y="4524326"/>
                  <a:pt x="95658" y="4567580"/>
                  <a:pt x="25879" y="4423401"/>
                </a:cubicBezTo>
                <a:cubicBezTo>
                  <a:pt x="113103" y="4398170"/>
                  <a:pt x="179975" y="4448632"/>
                  <a:pt x="249753" y="4459446"/>
                </a:cubicBezTo>
                <a:cubicBezTo>
                  <a:pt x="313718" y="4470259"/>
                  <a:pt x="328254" y="4445028"/>
                  <a:pt x="313718" y="4365729"/>
                </a:cubicBezTo>
                <a:cubicBezTo>
                  <a:pt x="290458" y="4243177"/>
                  <a:pt x="325347" y="4181900"/>
                  <a:pt x="418386" y="4214341"/>
                </a:cubicBezTo>
                <a:cubicBezTo>
                  <a:pt x="505609" y="4246781"/>
                  <a:pt x="514332" y="4199922"/>
                  <a:pt x="491072" y="4131438"/>
                </a:cubicBezTo>
                <a:cubicBezTo>
                  <a:pt x="456183" y="4030512"/>
                  <a:pt x="493979" y="3951214"/>
                  <a:pt x="520147" y="3864706"/>
                </a:cubicBezTo>
                <a:cubicBezTo>
                  <a:pt x="560851" y="3734945"/>
                  <a:pt x="543407" y="3670064"/>
                  <a:pt x="459090" y="3572743"/>
                </a:cubicBezTo>
                <a:cubicBezTo>
                  <a:pt x="409664" y="3518676"/>
                  <a:pt x="360236" y="3471818"/>
                  <a:pt x="290458" y="3424959"/>
                </a:cubicBezTo>
                <a:cubicBezTo>
                  <a:pt x="450368" y="3399728"/>
                  <a:pt x="284643" y="3313221"/>
                  <a:pt x="339884" y="3259153"/>
                </a:cubicBezTo>
                <a:cubicBezTo>
                  <a:pt x="453275" y="3237527"/>
                  <a:pt x="543407" y="3410542"/>
                  <a:pt x="697501" y="3360078"/>
                </a:cubicBezTo>
                <a:cubicBezTo>
                  <a:pt x="511425" y="3212294"/>
                  <a:pt x="302087" y="3165436"/>
                  <a:pt x="165437" y="2967190"/>
                </a:cubicBezTo>
                <a:cubicBezTo>
                  <a:pt x="197419" y="2923937"/>
                  <a:pt x="229401" y="2967190"/>
                  <a:pt x="255568" y="2949167"/>
                </a:cubicBezTo>
                <a:cubicBezTo>
                  <a:pt x="255568" y="2938354"/>
                  <a:pt x="560851" y="3006840"/>
                  <a:pt x="578296" y="2725691"/>
                </a:cubicBezTo>
                <a:cubicBezTo>
                  <a:pt x="584111" y="2725691"/>
                  <a:pt x="589926" y="2725691"/>
                  <a:pt x="595740" y="2714876"/>
                </a:cubicBezTo>
                <a:cubicBezTo>
                  <a:pt x="627722" y="2675228"/>
                  <a:pt x="598648" y="2581510"/>
                  <a:pt x="650982" y="2574301"/>
                </a:cubicBezTo>
                <a:cubicBezTo>
                  <a:pt x="709132" y="2567092"/>
                  <a:pt x="764373" y="2534653"/>
                  <a:pt x="825429" y="2552674"/>
                </a:cubicBezTo>
                <a:cubicBezTo>
                  <a:pt x="871949" y="2567092"/>
                  <a:pt x="921375" y="2585115"/>
                  <a:pt x="970802" y="2585115"/>
                </a:cubicBezTo>
                <a:cubicBezTo>
                  <a:pt x="1023136" y="2585115"/>
                  <a:pt x="1095822" y="2707668"/>
                  <a:pt x="1127805" y="2545465"/>
                </a:cubicBezTo>
                <a:cubicBezTo>
                  <a:pt x="1127805" y="2538257"/>
                  <a:pt x="1217936" y="2556280"/>
                  <a:pt x="1267362" y="2563488"/>
                </a:cubicBezTo>
                <a:cubicBezTo>
                  <a:pt x="1308067" y="2570698"/>
                  <a:pt x="1357494" y="2603137"/>
                  <a:pt x="1386568" y="2538257"/>
                </a:cubicBezTo>
                <a:cubicBezTo>
                  <a:pt x="1401105" y="2498607"/>
                  <a:pt x="1331326" y="2426518"/>
                  <a:pt x="1270270" y="2419309"/>
                </a:cubicBezTo>
                <a:cubicBezTo>
                  <a:pt x="1215029" y="2412101"/>
                  <a:pt x="1159787" y="2404892"/>
                  <a:pt x="1107453" y="2419309"/>
                </a:cubicBezTo>
                <a:cubicBezTo>
                  <a:pt x="1043489" y="2437331"/>
                  <a:pt x="1008599" y="2408495"/>
                  <a:pt x="991154" y="2343615"/>
                </a:cubicBezTo>
                <a:cubicBezTo>
                  <a:pt x="970802" y="2275131"/>
                  <a:pt x="933005" y="2239085"/>
                  <a:pt x="880671" y="2206645"/>
                </a:cubicBezTo>
                <a:cubicBezTo>
                  <a:pt x="752743" y="2127346"/>
                  <a:pt x="630630" y="2033629"/>
                  <a:pt x="491072" y="1986771"/>
                </a:cubicBezTo>
                <a:cubicBezTo>
                  <a:pt x="464905" y="1979562"/>
                  <a:pt x="432923" y="1965145"/>
                  <a:pt x="421293" y="1903868"/>
                </a:cubicBezTo>
                <a:cubicBezTo>
                  <a:pt x="799262" y="1997584"/>
                  <a:pt x="1142342" y="2239085"/>
                  <a:pt x="1531941" y="2224667"/>
                </a:cubicBezTo>
                <a:cubicBezTo>
                  <a:pt x="1427272" y="2148974"/>
                  <a:pt x="1302252" y="2145369"/>
                  <a:pt x="1188861" y="2091301"/>
                </a:cubicBezTo>
                <a:cubicBezTo>
                  <a:pt x="1270270" y="2051652"/>
                  <a:pt x="1345864" y="2094906"/>
                  <a:pt x="1421458" y="2116532"/>
                </a:cubicBezTo>
                <a:cubicBezTo>
                  <a:pt x="1485422" y="2134554"/>
                  <a:pt x="1543571" y="2138160"/>
                  <a:pt x="1549386" y="2026420"/>
                </a:cubicBezTo>
                <a:cubicBezTo>
                  <a:pt x="1549386" y="2015607"/>
                  <a:pt x="1549386" y="2008398"/>
                  <a:pt x="1549386" y="1997584"/>
                </a:cubicBezTo>
                <a:cubicBezTo>
                  <a:pt x="1526126" y="1950727"/>
                  <a:pt x="1494144" y="1929099"/>
                  <a:pt x="1453440" y="1914682"/>
                </a:cubicBezTo>
                <a:cubicBezTo>
                  <a:pt x="1430180" y="1907473"/>
                  <a:pt x="1398198" y="1893056"/>
                  <a:pt x="1398198" y="1860614"/>
                </a:cubicBezTo>
                <a:cubicBezTo>
                  <a:pt x="1401105" y="1738063"/>
                  <a:pt x="1322604" y="1702018"/>
                  <a:pt x="1247011" y="1665972"/>
                </a:cubicBezTo>
                <a:cubicBezTo>
                  <a:pt x="1287715" y="1604696"/>
                  <a:pt x="1322604" y="1647950"/>
                  <a:pt x="1354586" y="1644345"/>
                </a:cubicBezTo>
                <a:cubicBezTo>
                  <a:pt x="1374939" y="1640741"/>
                  <a:pt x="1395290" y="1637138"/>
                  <a:pt x="1395290" y="1604696"/>
                </a:cubicBezTo>
                <a:cubicBezTo>
                  <a:pt x="1395290" y="1579465"/>
                  <a:pt x="1386568" y="1547025"/>
                  <a:pt x="1366216" y="1547025"/>
                </a:cubicBezTo>
                <a:cubicBezTo>
                  <a:pt x="1238288" y="1543420"/>
                  <a:pt x="1165601" y="1370405"/>
                  <a:pt x="1031858" y="1370405"/>
                </a:cubicBezTo>
                <a:cubicBezTo>
                  <a:pt x="950450" y="1370405"/>
                  <a:pt x="1072563" y="1273083"/>
                  <a:pt x="1005692" y="1233435"/>
                </a:cubicBezTo>
                <a:cubicBezTo>
                  <a:pt x="991154" y="1222621"/>
                  <a:pt x="1046396" y="1208203"/>
                  <a:pt x="1069655" y="1211808"/>
                </a:cubicBezTo>
                <a:cubicBezTo>
                  <a:pt x="1092915" y="1215412"/>
                  <a:pt x="1113268" y="1240644"/>
                  <a:pt x="1142342" y="1222621"/>
                </a:cubicBezTo>
                <a:cubicBezTo>
                  <a:pt x="1156879" y="1157741"/>
                  <a:pt x="1119082" y="1132510"/>
                  <a:pt x="1084193" y="1114487"/>
                </a:cubicBezTo>
                <a:cubicBezTo>
                  <a:pt x="1008599" y="1071234"/>
                  <a:pt x="933005" y="1020771"/>
                  <a:pt x="848689" y="1006353"/>
                </a:cubicBezTo>
                <a:cubicBezTo>
                  <a:pt x="819615" y="1002748"/>
                  <a:pt x="802169" y="984726"/>
                  <a:pt x="805077" y="948681"/>
                </a:cubicBezTo>
                <a:cubicBezTo>
                  <a:pt x="810892" y="901822"/>
                  <a:pt x="839967" y="916240"/>
                  <a:pt x="863226" y="919844"/>
                </a:cubicBezTo>
                <a:cubicBezTo>
                  <a:pt x="877764" y="923450"/>
                  <a:pt x="892301" y="934263"/>
                  <a:pt x="906838" y="909031"/>
                </a:cubicBezTo>
                <a:cubicBezTo>
                  <a:pt x="566666" y="653113"/>
                  <a:pt x="386404" y="667532"/>
                  <a:pt x="5527" y="458471"/>
                </a:cubicBezTo>
                <a:cubicBezTo>
                  <a:pt x="89843" y="418822"/>
                  <a:pt x="150900" y="447658"/>
                  <a:pt x="209049" y="454867"/>
                </a:cubicBezTo>
                <a:cubicBezTo>
                  <a:pt x="354422" y="472890"/>
                  <a:pt x="264290" y="505329"/>
                  <a:pt x="409664" y="526956"/>
                </a:cubicBezTo>
                <a:cubicBezTo>
                  <a:pt x="479443" y="537770"/>
                  <a:pt x="543407" y="573815"/>
                  <a:pt x="621908" y="516143"/>
                </a:cubicBezTo>
                <a:cubicBezTo>
                  <a:pt x="674242" y="476494"/>
                  <a:pt x="758558" y="519747"/>
                  <a:pt x="822522" y="552188"/>
                </a:cubicBezTo>
                <a:cubicBezTo>
                  <a:pt x="874856" y="581024"/>
                  <a:pt x="927190" y="588232"/>
                  <a:pt x="996969" y="552188"/>
                </a:cubicBezTo>
                <a:cubicBezTo>
                  <a:pt x="933005" y="530562"/>
                  <a:pt x="883579" y="512539"/>
                  <a:pt x="834151" y="498120"/>
                </a:cubicBezTo>
                <a:cubicBezTo>
                  <a:pt x="793447" y="487307"/>
                  <a:pt x="770187" y="462076"/>
                  <a:pt x="773095" y="408008"/>
                </a:cubicBezTo>
                <a:cubicBezTo>
                  <a:pt x="773095" y="379172"/>
                  <a:pt x="764373" y="339523"/>
                  <a:pt x="793447" y="325106"/>
                </a:cubicBezTo>
                <a:cubicBezTo>
                  <a:pt x="816707" y="310688"/>
                  <a:pt x="848689" y="325106"/>
                  <a:pt x="860319" y="350336"/>
                </a:cubicBezTo>
                <a:cubicBezTo>
                  <a:pt x="874856" y="397195"/>
                  <a:pt x="889393" y="440449"/>
                  <a:pt x="938820" y="444054"/>
                </a:cubicBezTo>
                <a:cubicBezTo>
                  <a:pt x="1005692" y="451262"/>
                  <a:pt x="967894" y="422426"/>
                  <a:pt x="956265" y="386381"/>
                </a:cubicBezTo>
                <a:cubicBezTo>
                  <a:pt x="944635" y="346733"/>
                  <a:pt x="979525" y="335919"/>
                  <a:pt x="1002784" y="343127"/>
                </a:cubicBezTo>
                <a:cubicBezTo>
                  <a:pt x="1090008" y="375569"/>
                  <a:pt x="1180139" y="317897"/>
                  <a:pt x="1270270" y="364755"/>
                </a:cubicBezTo>
                <a:cubicBezTo>
                  <a:pt x="1247011" y="249411"/>
                  <a:pt x="1197583" y="198949"/>
                  <a:pt x="1092915" y="180926"/>
                </a:cubicBezTo>
                <a:cubicBezTo>
                  <a:pt x="1055118" y="177322"/>
                  <a:pt x="1014414" y="184530"/>
                  <a:pt x="979525" y="152090"/>
                </a:cubicBezTo>
                <a:cubicBezTo>
                  <a:pt x="959172" y="134068"/>
                  <a:pt x="938820" y="112441"/>
                  <a:pt x="953358" y="76396"/>
                </a:cubicBezTo>
                <a:cubicBezTo>
                  <a:pt x="962080" y="51165"/>
                  <a:pt x="985339" y="51165"/>
                  <a:pt x="1005692" y="58373"/>
                </a:cubicBezTo>
                <a:cubicBezTo>
                  <a:pt x="1090008" y="98023"/>
                  <a:pt x="1180139" y="108837"/>
                  <a:pt x="1267362" y="123254"/>
                </a:cubicBezTo>
                <a:cubicBezTo>
                  <a:pt x="1281900" y="126859"/>
                  <a:pt x="1296437" y="134068"/>
                  <a:pt x="1310975" y="98023"/>
                </a:cubicBezTo>
                <a:cubicBezTo>
                  <a:pt x="1260095" y="81803"/>
                  <a:pt x="1209941" y="62879"/>
                  <a:pt x="1159787" y="43505"/>
                </a:cubicBezTo>
                <a:close/>
              </a:path>
            </a:pathLst>
          </a:custGeom>
          <a:noFill/>
          <a:extLst>
            <a:ext uri="{909E8E84-426E-40DD-AFC4-6F175D3DCCD1}">
              <a14:hiddenFill xmlns:a14="http://schemas.microsoft.com/office/drawing/2010/main">
                <a:solidFill>
                  <a:srgbClr val="FFFFFF"/>
                </a:solidFill>
              </a14:hiddenFill>
            </a:ext>
          </a:extLst>
        </p:spPr>
      </p:pic>
      <p:sp>
        <p:nvSpPr>
          <p:cNvPr id="4" name="Slide Number Placeholder 3">
            <a:extLst>
              <a:ext uri="{FF2B5EF4-FFF2-40B4-BE49-F238E27FC236}">
                <a16:creationId xmlns:a16="http://schemas.microsoft.com/office/drawing/2014/main" id="{178D7866-DF6B-E028-B6DE-504ACFD78D31}"/>
              </a:ext>
            </a:extLst>
          </p:cNvPr>
          <p:cNvSpPr>
            <a:spLocks noGrp="1"/>
          </p:cNvSpPr>
          <p:nvPr>
            <p:ph type="sldNum" sz="quarter" idx="12"/>
          </p:nvPr>
        </p:nvSpPr>
        <p:spPr/>
        <p:txBody>
          <a:bodyPr/>
          <a:lstStyle/>
          <a:p>
            <a:fld id="{C37058BB-E496-6F48-9316-5A739B0059DC}" type="slidenum">
              <a:rPr lang="en-US" smtClean="0"/>
              <a:t>2</a:t>
            </a:fld>
            <a:endParaRPr lang="en-US"/>
          </a:p>
        </p:txBody>
      </p:sp>
    </p:spTree>
    <p:extLst>
      <p:ext uri="{BB962C8B-B14F-4D97-AF65-F5344CB8AC3E}">
        <p14:creationId xmlns:p14="http://schemas.microsoft.com/office/powerpoint/2010/main" val="224517902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1DA837-2113-83CA-3442-A6FBB24219EB}"/>
              </a:ext>
            </a:extLst>
          </p:cNvPr>
          <p:cNvSpPr>
            <a:spLocks noGrp="1"/>
          </p:cNvSpPr>
          <p:nvPr>
            <p:ph type="title"/>
          </p:nvPr>
        </p:nvSpPr>
        <p:spPr>
          <a:xfrm>
            <a:off x="528204" y="106878"/>
            <a:ext cx="11135591" cy="1325563"/>
          </a:xfrm>
        </p:spPr>
        <p:txBody>
          <a:bodyPr/>
          <a:lstStyle/>
          <a:p>
            <a:r>
              <a:rPr lang="en-US" dirty="0"/>
              <a:t>Opening argument in support of group’s position</a:t>
            </a:r>
          </a:p>
        </p:txBody>
      </p:sp>
      <p:sp>
        <p:nvSpPr>
          <p:cNvPr id="3" name="Content Placeholder 2">
            <a:extLst>
              <a:ext uri="{FF2B5EF4-FFF2-40B4-BE49-F238E27FC236}">
                <a16:creationId xmlns:a16="http://schemas.microsoft.com/office/drawing/2014/main" id="{BD3EC844-DD87-3F95-20B7-1ACF14D53807}"/>
              </a:ext>
            </a:extLst>
          </p:cNvPr>
          <p:cNvSpPr>
            <a:spLocks noGrp="1"/>
          </p:cNvSpPr>
          <p:nvPr>
            <p:ph idx="1"/>
          </p:nvPr>
        </p:nvSpPr>
        <p:spPr>
          <a:xfrm>
            <a:off x="452438" y="1536309"/>
            <a:ext cx="7277100" cy="3737485"/>
          </a:xfrm>
        </p:spPr>
        <p:txBody>
          <a:bodyPr/>
          <a:lstStyle/>
          <a:p>
            <a:pPr marL="0" indent="0" algn="just">
              <a:buNone/>
            </a:pPr>
            <a:r>
              <a:rPr lang="en-GB" dirty="0"/>
              <a:t>With the rise of </a:t>
            </a:r>
            <a:r>
              <a:rPr lang="en-GB" b="1" dirty="0"/>
              <a:t>autonomous vehicles</a:t>
            </a:r>
            <a:r>
              <a:rPr lang="en-GB" dirty="0"/>
              <a:t> (An </a:t>
            </a:r>
            <a:r>
              <a:rPr lang="en-GB" i="1" dirty="0"/>
              <a:t>et al</a:t>
            </a:r>
            <a:r>
              <a:rPr lang="en-GB" dirty="0"/>
              <a:t>., 2019), peer-to-peer overlay-based networks can enable to </a:t>
            </a:r>
            <a:r>
              <a:rPr lang="en-GB" b="1" dirty="0"/>
              <a:t>securely share data between vehicles on the same network</a:t>
            </a:r>
            <a:r>
              <a:rPr lang="en-GB" dirty="0"/>
              <a:t>, e.g., within Tesla’s or Uber’s cars, that can help passengers share travel-related details, receive up-to-date content on places they are visiting and access virtual entertainment too (</a:t>
            </a:r>
            <a:r>
              <a:rPr lang="en-GB" dirty="0" err="1"/>
              <a:t>Ameur</a:t>
            </a:r>
            <a:r>
              <a:rPr lang="en-GB" dirty="0"/>
              <a:t> </a:t>
            </a:r>
            <a:r>
              <a:rPr lang="en-GB" i="1" dirty="0"/>
              <a:t>et al</a:t>
            </a:r>
            <a:r>
              <a:rPr lang="en-GB" dirty="0"/>
              <a:t>., 2022).</a:t>
            </a:r>
          </a:p>
        </p:txBody>
      </p:sp>
      <p:graphicFrame>
        <p:nvGraphicFramePr>
          <p:cNvPr id="8" name="TextBox 4">
            <a:extLst>
              <a:ext uri="{FF2B5EF4-FFF2-40B4-BE49-F238E27FC236}">
                <a16:creationId xmlns:a16="http://schemas.microsoft.com/office/drawing/2014/main" id="{0BDB0374-A2F0-2AF7-FF4A-C6A2ADC1BB82}"/>
              </a:ext>
            </a:extLst>
          </p:cNvPr>
          <p:cNvGraphicFramePr/>
          <p:nvPr/>
        </p:nvGraphicFramePr>
        <p:xfrm>
          <a:off x="218209" y="5273794"/>
          <a:ext cx="11755582" cy="147732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2050" name="Picture 2" descr="Free vector graphics of Tesla">
            <a:extLst>
              <a:ext uri="{FF2B5EF4-FFF2-40B4-BE49-F238E27FC236}">
                <a16:creationId xmlns:a16="http://schemas.microsoft.com/office/drawing/2014/main" id="{4247C1FE-8854-18E0-6180-70A41480AE7A}"/>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8166821" y="2347912"/>
            <a:ext cx="3572741" cy="1786371"/>
          </a:xfrm>
          <a:prstGeom prst="rect">
            <a:avLst/>
          </a:prstGeom>
          <a:noFill/>
          <a:extLst>
            <a:ext uri="{909E8E84-426E-40DD-AFC4-6F175D3DCCD1}">
              <a14:hiddenFill xmlns:a14="http://schemas.microsoft.com/office/drawing/2010/main">
                <a:solidFill>
                  <a:srgbClr val="FFFFFF"/>
                </a:solidFill>
              </a14:hiddenFill>
            </a:ext>
          </a:extLst>
        </p:spPr>
      </p:pic>
      <p:sp>
        <p:nvSpPr>
          <p:cNvPr id="4" name="Slide Number Placeholder 3">
            <a:extLst>
              <a:ext uri="{FF2B5EF4-FFF2-40B4-BE49-F238E27FC236}">
                <a16:creationId xmlns:a16="http://schemas.microsoft.com/office/drawing/2014/main" id="{4BBC333B-7870-F04A-BB01-D957062E8C6E}"/>
              </a:ext>
            </a:extLst>
          </p:cNvPr>
          <p:cNvSpPr>
            <a:spLocks noGrp="1"/>
          </p:cNvSpPr>
          <p:nvPr>
            <p:ph type="sldNum" sz="quarter" idx="12"/>
          </p:nvPr>
        </p:nvSpPr>
        <p:spPr/>
        <p:txBody>
          <a:bodyPr/>
          <a:lstStyle/>
          <a:p>
            <a:fld id="{C37058BB-E496-6F48-9316-5A739B0059DC}" type="slidenum">
              <a:rPr lang="en-US" smtClean="0"/>
              <a:t>3</a:t>
            </a:fld>
            <a:endParaRPr lang="en-US"/>
          </a:p>
        </p:txBody>
      </p:sp>
    </p:spTree>
    <p:extLst>
      <p:ext uri="{BB962C8B-B14F-4D97-AF65-F5344CB8AC3E}">
        <p14:creationId xmlns:p14="http://schemas.microsoft.com/office/powerpoint/2010/main" val="176562301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31" name="Rectangle 1030">
            <a:extLst>
              <a:ext uri="{FF2B5EF4-FFF2-40B4-BE49-F238E27FC236}">
                <a16:creationId xmlns:a16="http://schemas.microsoft.com/office/drawing/2014/main" id="{D009D6D5-DAC2-4A8B-A17A-E206B9012D0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021CED5-FFDD-42D4-F8B8-6DF130CA3F2F}"/>
              </a:ext>
            </a:extLst>
          </p:cNvPr>
          <p:cNvSpPr>
            <a:spLocks noGrp="1"/>
          </p:cNvSpPr>
          <p:nvPr>
            <p:ph type="title"/>
          </p:nvPr>
        </p:nvSpPr>
        <p:spPr>
          <a:xfrm>
            <a:off x="626707" y="283040"/>
            <a:ext cx="10265228" cy="1807305"/>
          </a:xfrm>
        </p:spPr>
        <p:txBody>
          <a:bodyPr>
            <a:normAutofit/>
          </a:bodyPr>
          <a:lstStyle/>
          <a:p>
            <a:r>
              <a:rPr lang="en-US" dirty="0"/>
              <a:t>Traits that make peer to peer overlay-based networks beneficial</a:t>
            </a:r>
          </a:p>
        </p:txBody>
      </p:sp>
      <p:sp>
        <p:nvSpPr>
          <p:cNvPr id="3" name="Content Placeholder 2">
            <a:extLst>
              <a:ext uri="{FF2B5EF4-FFF2-40B4-BE49-F238E27FC236}">
                <a16:creationId xmlns:a16="http://schemas.microsoft.com/office/drawing/2014/main" id="{658791B8-5565-3B29-343D-F358DED88AEA}"/>
              </a:ext>
            </a:extLst>
          </p:cNvPr>
          <p:cNvSpPr>
            <a:spLocks noGrp="1"/>
          </p:cNvSpPr>
          <p:nvPr>
            <p:ph idx="1"/>
          </p:nvPr>
        </p:nvSpPr>
        <p:spPr>
          <a:xfrm>
            <a:off x="682690" y="2090345"/>
            <a:ext cx="10458060" cy="3843666"/>
          </a:xfrm>
        </p:spPr>
        <p:txBody>
          <a:bodyPr>
            <a:noAutofit/>
          </a:bodyPr>
          <a:lstStyle/>
          <a:p>
            <a:pPr>
              <a:lnSpc>
                <a:spcPct val="200000"/>
              </a:lnSpc>
            </a:pPr>
            <a:r>
              <a:rPr lang="en-US" sz="1400" dirty="0">
                <a:cs typeface="Arial" panose="020B0604020202020204" pitchFamily="34" charset="0"/>
              </a:rPr>
              <a:t>Since peer to peer networks connect computers and devices without the need of server configuration, it results to it been highly scalable (you can easily add more peers to the network), more affordable and easily manageable because there is no need to create a server for everything. </a:t>
            </a:r>
          </a:p>
          <a:p>
            <a:pPr>
              <a:lnSpc>
                <a:spcPct val="200000"/>
              </a:lnSpc>
            </a:pPr>
            <a:r>
              <a:rPr lang="en-US" sz="1400" dirty="0">
                <a:cs typeface="Arial" panose="020B0604020202020204" pitchFamily="34" charset="0"/>
              </a:rPr>
              <a:t>It is more reliable because it is hard to shut the network down unless you shut down all the peers existing in that network.</a:t>
            </a:r>
          </a:p>
          <a:p>
            <a:pPr>
              <a:lnSpc>
                <a:spcPct val="200000"/>
              </a:lnSpc>
            </a:pPr>
            <a:r>
              <a:rPr lang="en-US" sz="1400" dirty="0">
                <a:cs typeface="Arial" panose="020B0604020202020204" pitchFamily="34" charset="0"/>
              </a:rPr>
              <a:t>It can handle sharing of large files over the internet, whereby the larger a peer-to-peer network is, the faster it is , for example:</a:t>
            </a:r>
          </a:p>
          <a:p>
            <a:pPr lvl="1">
              <a:lnSpc>
                <a:spcPct val="200000"/>
              </a:lnSpc>
            </a:pPr>
            <a:r>
              <a:rPr lang="en-US" sz="1400" dirty="0">
                <a:cs typeface="Arial" panose="020B0604020202020204" pitchFamily="34" charset="0"/>
              </a:rPr>
              <a:t>Windows 10 updates(which is from Microsoft servers and through P2P), </a:t>
            </a:r>
          </a:p>
          <a:p>
            <a:pPr lvl="1">
              <a:lnSpc>
                <a:spcPct val="200000"/>
              </a:lnSpc>
            </a:pPr>
            <a:r>
              <a:rPr lang="en-US" sz="1400" dirty="0">
                <a:cs typeface="Arial" panose="020B0604020202020204" pitchFamily="34" charset="0"/>
              </a:rPr>
              <a:t>Online gaming platforms,  </a:t>
            </a:r>
          </a:p>
          <a:p>
            <a:pPr lvl="1">
              <a:lnSpc>
                <a:spcPct val="200000"/>
              </a:lnSpc>
            </a:pPr>
            <a:r>
              <a:rPr lang="en-US" sz="1400" dirty="0">
                <a:cs typeface="Arial" panose="020B0604020202020204" pitchFamily="34" charset="0"/>
              </a:rPr>
              <a:t>Most of the Linux Operating Systems like Ubuntu, </a:t>
            </a:r>
            <a:r>
              <a:rPr lang="en-US" sz="1400" dirty="0" err="1">
                <a:cs typeface="Arial" panose="020B0604020202020204" pitchFamily="34" charset="0"/>
              </a:rPr>
              <a:t>Manjaro</a:t>
            </a:r>
            <a:r>
              <a:rPr lang="en-US" sz="1400" dirty="0">
                <a:cs typeface="Arial" panose="020B0604020202020204" pitchFamily="34" charset="0"/>
              </a:rPr>
              <a:t> etc.</a:t>
            </a:r>
          </a:p>
          <a:p>
            <a:endParaRPr lang="en-GB" sz="1400" dirty="0"/>
          </a:p>
        </p:txBody>
      </p:sp>
      <p:sp>
        <p:nvSpPr>
          <p:cNvPr id="4" name="Slide Number Placeholder 3">
            <a:extLst>
              <a:ext uri="{FF2B5EF4-FFF2-40B4-BE49-F238E27FC236}">
                <a16:creationId xmlns:a16="http://schemas.microsoft.com/office/drawing/2014/main" id="{852C5309-C46F-425F-CE64-69ECD0752196}"/>
              </a:ext>
            </a:extLst>
          </p:cNvPr>
          <p:cNvSpPr>
            <a:spLocks noGrp="1"/>
          </p:cNvSpPr>
          <p:nvPr>
            <p:ph type="sldNum" sz="quarter" idx="12"/>
          </p:nvPr>
        </p:nvSpPr>
        <p:spPr/>
        <p:txBody>
          <a:bodyPr/>
          <a:lstStyle/>
          <a:p>
            <a:fld id="{C37058BB-E496-6F48-9316-5A739B0059DC}" type="slidenum">
              <a:rPr lang="en-US" smtClean="0"/>
              <a:t>4</a:t>
            </a:fld>
            <a:endParaRPr lang="en-US"/>
          </a:p>
        </p:txBody>
      </p:sp>
      <p:sp>
        <p:nvSpPr>
          <p:cNvPr id="8" name="TextBox 7">
            <a:extLst>
              <a:ext uri="{FF2B5EF4-FFF2-40B4-BE49-F238E27FC236}">
                <a16:creationId xmlns:a16="http://schemas.microsoft.com/office/drawing/2014/main" id="{3260E918-AF21-05B9-B6B2-3751AC602877}"/>
              </a:ext>
            </a:extLst>
          </p:cNvPr>
          <p:cNvSpPr txBox="1"/>
          <p:nvPr/>
        </p:nvSpPr>
        <p:spPr>
          <a:xfrm>
            <a:off x="429208" y="6066680"/>
            <a:ext cx="11445551" cy="2041585"/>
          </a:xfrm>
          <a:prstGeom prst="rect">
            <a:avLst/>
          </a:prstGeom>
          <a:noFill/>
        </p:spPr>
        <p:txBody>
          <a:bodyPr wrap="square">
            <a:spAutoFit/>
          </a:bodyPr>
          <a:lstStyle/>
          <a:p>
            <a:pPr marL="0" marR="0" algn="l">
              <a:spcBef>
                <a:spcPts val="0"/>
              </a:spcBef>
              <a:spcAft>
                <a:spcPts val="800"/>
              </a:spcAft>
            </a:pPr>
            <a:r>
              <a:rPr lang="en-US" sz="800" b="0" i="0" dirty="0">
                <a:solidFill>
                  <a:srgbClr val="333333"/>
                </a:solidFill>
                <a:effectLst/>
                <a:latin typeface="Georgia" panose="02040502050405020303" pitchFamily="18" charset="0"/>
              </a:rPr>
              <a:t>References :</a:t>
            </a:r>
          </a:p>
          <a:p>
            <a:pPr marL="0" marR="0" algn="l">
              <a:spcBef>
                <a:spcPts val="0"/>
              </a:spcBef>
              <a:spcAft>
                <a:spcPts val="800"/>
              </a:spcAft>
            </a:pPr>
            <a:r>
              <a:rPr lang="en-US" sz="800" b="0" i="0" dirty="0">
                <a:solidFill>
                  <a:srgbClr val="222222"/>
                </a:solidFill>
                <a:effectLst/>
                <a:latin typeface="Calibri" panose="020F0502020204030204" pitchFamily="34" charset="0"/>
              </a:rPr>
              <a:t>Shinde, A. &amp; </a:t>
            </a:r>
            <a:r>
              <a:rPr lang="en-US" sz="800" b="0" i="0" dirty="0" err="1">
                <a:solidFill>
                  <a:srgbClr val="222222"/>
                </a:solidFill>
                <a:effectLst/>
                <a:latin typeface="Calibri" panose="020F0502020204030204" pitchFamily="34" charset="0"/>
              </a:rPr>
              <a:t>Chaware</a:t>
            </a:r>
            <a:r>
              <a:rPr lang="en-US" sz="800" b="0" i="0" dirty="0">
                <a:solidFill>
                  <a:srgbClr val="222222"/>
                </a:solidFill>
                <a:effectLst/>
                <a:latin typeface="Calibri" panose="020F0502020204030204" pitchFamily="34" charset="0"/>
              </a:rPr>
              <a:t>, S. M., 2018. </a:t>
            </a:r>
            <a:r>
              <a:rPr lang="en-US" sz="800" b="0" i="1" dirty="0">
                <a:solidFill>
                  <a:srgbClr val="222222"/>
                </a:solidFill>
                <a:effectLst/>
                <a:latin typeface="Calibri" panose="020F0502020204030204" pitchFamily="34" charset="0"/>
              </a:rPr>
              <a:t>2018 2nd International Conference on I-SMAC (IoT in Social, Mobile, Analytics and Cloud) (I-SMAC)I-SMAC (IoT in Social, Mobile, Analytics and Cloud) (I-SMAC), 2018 2nd International Conference on. </a:t>
            </a:r>
            <a:r>
              <a:rPr lang="en-US" sz="800" b="0" i="0" dirty="0" err="1">
                <a:solidFill>
                  <a:srgbClr val="222222"/>
                </a:solidFill>
                <a:effectLst/>
                <a:latin typeface="Calibri" panose="020F0502020204030204" pitchFamily="34" charset="0"/>
              </a:rPr>
              <a:t>Palladam</a:t>
            </a:r>
            <a:r>
              <a:rPr lang="en-US" sz="800" b="0" i="0" dirty="0">
                <a:solidFill>
                  <a:srgbClr val="222222"/>
                </a:solidFill>
                <a:effectLst/>
                <a:latin typeface="Calibri" panose="020F0502020204030204" pitchFamily="34" charset="0"/>
              </a:rPr>
              <a:t>, India, IEEE.</a:t>
            </a:r>
          </a:p>
          <a:p>
            <a:pPr marL="0" marR="0" algn="l">
              <a:spcBef>
                <a:spcPts val="0"/>
              </a:spcBef>
              <a:spcAft>
                <a:spcPts val="800"/>
              </a:spcAft>
            </a:pPr>
            <a:r>
              <a:rPr lang="en-US" sz="800" dirty="0" err="1">
                <a:solidFill>
                  <a:srgbClr val="222222"/>
                </a:solidFill>
                <a:latin typeface="Calibri" panose="020F0502020204030204" pitchFamily="34" charset="0"/>
              </a:rPr>
              <a:t>Neagu</a:t>
            </a:r>
            <a:r>
              <a:rPr lang="en-US" sz="800" dirty="0">
                <a:solidFill>
                  <a:srgbClr val="222222"/>
                </a:solidFill>
                <a:latin typeface="Calibri" panose="020F0502020204030204" pitchFamily="34" charset="0"/>
              </a:rPr>
              <a:t>, C., 2019. What are P2P (peer to peer) networks and what are they used for [Online] Available at : </a:t>
            </a:r>
            <a:r>
              <a:rPr lang="en-US" sz="800" dirty="0">
                <a:solidFill>
                  <a:srgbClr val="222222"/>
                </a:solidFill>
                <a:latin typeface="Calibri" panose="020F0502020204030204" pitchFamily="34" charset="0"/>
                <a:hlinkClick r:id="rId2"/>
              </a:rPr>
              <a:t>https://www.digitalcitizen.life/what-is-p2p-peer-to-peer/</a:t>
            </a:r>
            <a:r>
              <a:rPr lang="en-US" sz="800" dirty="0">
                <a:solidFill>
                  <a:srgbClr val="222222"/>
                </a:solidFill>
                <a:latin typeface="Calibri" panose="020F0502020204030204" pitchFamily="34" charset="0"/>
              </a:rPr>
              <a:t> [Accessed 20 July 2022]</a:t>
            </a:r>
            <a:endParaRPr lang="en-US" sz="800" b="0" i="0" dirty="0">
              <a:solidFill>
                <a:srgbClr val="222222"/>
              </a:solidFill>
              <a:effectLst/>
              <a:latin typeface="Calibri" panose="020F0502020204030204" pitchFamily="34" charset="0"/>
            </a:endParaRPr>
          </a:p>
          <a:p>
            <a:pPr marL="0" marR="0" algn="l">
              <a:spcBef>
                <a:spcPts val="0"/>
              </a:spcBef>
              <a:spcAft>
                <a:spcPts val="800"/>
              </a:spcAft>
            </a:pPr>
            <a:endParaRPr lang="en-US" sz="800" b="0" i="0" dirty="0">
              <a:solidFill>
                <a:srgbClr val="222222"/>
              </a:solidFill>
              <a:effectLst/>
              <a:latin typeface="Calibri" panose="020F0502020204030204" pitchFamily="34" charset="0"/>
            </a:endParaRPr>
          </a:p>
          <a:p>
            <a:pPr marL="0" marR="0" algn="l">
              <a:spcBef>
                <a:spcPts val="0"/>
              </a:spcBef>
              <a:spcAft>
                <a:spcPts val="800"/>
              </a:spcAft>
            </a:pPr>
            <a:endParaRPr lang="en-US" sz="800" b="0" i="0" dirty="0">
              <a:solidFill>
                <a:srgbClr val="222222"/>
              </a:solidFill>
              <a:effectLst/>
              <a:latin typeface="Calibri" panose="020F0502020204030204" pitchFamily="34" charset="0"/>
            </a:endParaRPr>
          </a:p>
          <a:p>
            <a:pPr marL="0" marR="0" algn="l">
              <a:spcBef>
                <a:spcPts val="0"/>
              </a:spcBef>
              <a:spcAft>
                <a:spcPts val="800"/>
              </a:spcAft>
            </a:pPr>
            <a:endParaRPr lang="en-US" sz="800" b="0" i="0" dirty="0">
              <a:effectLst/>
              <a:latin typeface="Calibri" panose="020F0502020204030204" pitchFamily="34" charset="0"/>
            </a:endParaRPr>
          </a:p>
          <a:p>
            <a:pPr marL="0" marR="0" algn="l">
              <a:spcBef>
                <a:spcPts val="0"/>
              </a:spcBef>
              <a:spcAft>
                <a:spcPts val="800"/>
              </a:spcAft>
            </a:pPr>
            <a:br>
              <a:rPr lang="en-US" sz="800" b="0" i="0" dirty="0">
                <a:effectLst/>
                <a:latin typeface="Georgia" panose="02040502050405020303" pitchFamily="18" charset="0"/>
              </a:rPr>
            </a:br>
            <a:endParaRPr lang="en-US" sz="800" b="0" i="0" dirty="0">
              <a:effectLst/>
              <a:latin typeface="Calibri" panose="020F0502020204030204" pitchFamily="34" charset="0"/>
            </a:endParaRPr>
          </a:p>
          <a:p>
            <a:br>
              <a:rPr lang="en-US" sz="800" dirty="0"/>
            </a:br>
            <a:endParaRPr lang="en-US" sz="800" dirty="0">
              <a:cs typeface="Arial" panose="020B0604020202020204" pitchFamily="34" charset="0"/>
            </a:endParaRPr>
          </a:p>
        </p:txBody>
      </p:sp>
    </p:spTree>
    <p:extLst>
      <p:ext uri="{BB962C8B-B14F-4D97-AF65-F5344CB8AC3E}">
        <p14:creationId xmlns:p14="http://schemas.microsoft.com/office/powerpoint/2010/main" val="31755865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31" name="Rectangle 1030">
            <a:extLst>
              <a:ext uri="{FF2B5EF4-FFF2-40B4-BE49-F238E27FC236}">
                <a16:creationId xmlns:a16="http://schemas.microsoft.com/office/drawing/2014/main" id="{D009D6D5-DAC2-4A8B-A17A-E206B9012D0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021CED5-FFDD-42D4-F8B8-6DF130CA3F2F}"/>
              </a:ext>
            </a:extLst>
          </p:cNvPr>
          <p:cNvSpPr>
            <a:spLocks noGrp="1"/>
          </p:cNvSpPr>
          <p:nvPr>
            <p:ph type="title"/>
          </p:nvPr>
        </p:nvSpPr>
        <p:spPr>
          <a:xfrm>
            <a:off x="626707" y="365125"/>
            <a:ext cx="10302550" cy="1807305"/>
          </a:xfrm>
        </p:spPr>
        <p:txBody>
          <a:bodyPr>
            <a:normAutofit/>
          </a:bodyPr>
          <a:lstStyle/>
          <a:p>
            <a:r>
              <a:rPr lang="en-US" dirty="0"/>
              <a:t>Traits that make peer to peer overlay-based networks beneficial</a:t>
            </a:r>
          </a:p>
        </p:txBody>
      </p:sp>
      <p:sp>
        <p:nvSpPr>
          <p:cNvPr id="3" name="Content Placeholder 2">
            <a:extLst>
              <a:ext uri="{FF2B5EF4-FFF2-40B4-BE49-F238E27FC236}">
                <a16:creationId xmlns:a16="http://schemas.microsoft.com/office/drawing/2014/main" id="{658791B8-5565-3B29-343D-F358DED88AEA}"/>
              </a:ext>
            </a:extLst>
          </p:cNvPr>
          <p:cNvSpPr>
            <a:spLocks noGrp="1"/>
          </p:cNvSpPr>
          <p:nvPr>
            <p:ph idx="1"/>
          </p:nvPr>
        </p:nvSpPr>
        <p:spPr>
          <a:xfrm>
            <a:off x="682691" y="2022277"/>
            <a:ext cx="10395856" cy="3843666"/>
          </a:xfrm>
        </p:spPr>
        <p:txBody>
          <a:bodyPr>
            <a:noAutofit/>
          </a:bodyPr>
          <a:lstStyle/>
          <a:p>
            <a:pPr>
              <a:lnSpc>
                <a:spcPct val="200000"/>
              </a:lnSpc>
            </a:pPr>
            <a:r>
              <a:rPr lang="en-US" sz="1400" u="sng" dirty="0">
                <a:cs typeface="Arial" panose="020B0604020202020204" pitchFamily="34" charset="0"/>
              </a:rPr>
              <a:t>Cost</a:t>
            </a:r>
            <a:r>
              <a:rPr lang="en-US" sz="1400" dirty="0">
                <a:cs typeface="Arial" panose="020B0604020202020204" pitchFamily="34" charset="0"/>
              </a:rPr>
              <a:t> – in terms of cost the building and maintaining of a peer to peer network is inexpensive, because there is no central configuration </a:t>
            </a:r>
          </a:p>
          <a:p>
            <a:pPr>
              <a:lnSpc>
                <a:spcPct val="200000"/>
              </a:lnSpc>
            </a:pPr>
            <a:r>
              <a:rPr lang="en-US" sz="1400" u="sng" dirty="0">
                <a:cs typeface="Arial" panose="020B0604020202020204" pitchFamily="34" charset="0"/>
              </a:rPr>
              <a:t>Reliability</a:t>
            </a:r>
            <a:r>
              <a:rPr lang="en-US" sz="1400" dirty="0">
                <a:cs typeface="Arial" panose="020B0604020202020204" pitchFamily="34" charset="0"/>
              </a:rPr>
              <a:t> – Peer to Peer networks are not dependent on a centralized system, which means that the connected computers can function independently, so if a single host goes down the rest can function as normal</a:t>
            </a:r>
          </a:p>
          <a:p>
            <a:pPr>
              <a:lnSpc>
                <a:spcPct val="200000"/>
              </a:lnSpc>
            </a:pPr>
            <a:r>
              <a:rPr lang="en-US" sz="1400" u="sng" dirty="0">
                <a:cs typeface="Arial" panose="020B0604020202020204" pitchFamily="34" charset="0"/>
              </a:rPr>
              <a:t>Implementation</a:t>
            </a:r>
            <a:r>
              <a:rPr lang="en-US" sz="1400" dirty="0">
                <a:cs typeface="Arial" panose="020B0604020202020204" pitchFamily="34" charset="0"/>
              </a:rPr>
              <a:t> – Configuration is limited because all the connected computers can manage themselves</a:t>
            </a:r>
          </a:p>
          <a:p>
            <a:pPr>
              <a:lnSpc>
                <a:spcPct val="200000"/>
              </a:lnSpc>
            </a:pPr>
            <a:r>
              <a:rPr lang="en-US" sz="1400" u="sng" dirty="0">
                <a:cs typeface="Arial" panose="020B0604020202020204" pitchFamily="34" charset="0"/>
              </a:rPr>
              <a:t>Scalability </a:t>
            </a:r>
            <a:r>
              <a:rPr lang="en-US" sz="1400" dirty="0">
                <a:cs typeface="Arial" panose="020B0604020202020204" pitchFamily="34" charset="0"/>
              </a:rPr>
              <a:t>– This is a major advantage, even if extra clients are added the performance is not impacted because each new host provides resources. P2P networks can include new clients easily, so P2P networks are more flexible and </a:t>
            </a:r>
            <a:r>
              <a:rPr lang="en-US" sz="1400" dirty="0" err="1">
                <a:cs typeface="Arial" panose="020B0604020202020204" pitchFamily="34" charset="0"/>
              </a:rPr>
              <a:t>scaleable</a:t>
            </a:r>
            <a:endParaRPr lang="en-US" sz="1400" dirty="0">
              <a:cs typeface="Arial" panose="020B0604020202020204" pitchFamily="34" charset="0"/>
            </a:endParaRPr>
          </a:p>
          <a:p>
            <a:pPr>
              <a:lnSpc>
                <a:spcPct val="200000"/>
              </a:lnSpc>
            </a:pPr>
            <a:r>
              <a:rPr lang="en-US" sz="1400" u="sng" dirty="0">
                <a:cs typeface="Arial" panose="020B0604020202020204" pitchFamily="34" charset="0"/>
              </a:rPr>
              <a:t>Administration</a:t>
            </a:r>
            <a:r>
              <a:rPr lang="en-US" sz="1400" dirty="0">
                <a:cs typeface="Arial" panose="020B0604020202020204" pitchFamily="34" charset="0"/>
              </a:rPr>
              <a:t> – All users are given the right to manage their own system and so there is not a requirement for a specialized central network administrator </a:t>
            </a:r>
          </a:p>
          <a:p>
            <a:pPr marL="0" indent="0">
              <a:lnSpc>
                <a:spcPct val="200000"/>
              </a:lnSpc>
              <a:buNone/>
            </a:pPr>
            <a:r>
              <a:rPr lang="en-US" sz="800" dirty="0">
                <a:solidFill>
                  <a:srgbClr val="333333"/>
                </a:solidFill>
                <a:latin typeface="Georgia" panose="02040502050405020303" pitchFamily="18" charset="0"/>
                <a:hlinkClick r:id="rId2">
                  <a:extLst>
                    <a:ext uri="{A12FA001-AC4F-418D-AE19-62706E023703}">
                      <ahyp:hlinkClr xmlns:ahyp="http://schemas.microsoft.com/office/drawing/2018/hyperlinkcolor" val="tx"/>
                    </a:ext>
                  </a:extLst>
                </a:hlinkClick>
              </a:rPr>
              <a:t>References : </a:t>
            </a:r>
            <a:r>
              <a:rPr lang="en-US" sz="800" dirty="0" err="1">
                <a:solidFill>
                  <a:srgbClr val="333333"/>
                </a:solidFill>
                <a:latin typeface="Georgia" panose="02040502050405020303" pitchFamily="18" charset="0"/>
                <a:hlinkClick r:id="rId2">
                  <a:extLst>
                    <a:ext uri="{A12FA001-AC4F-418D-AE19-62706E023703}">
                      <ahyp:hlinkClr xmlns:ahyp="http://schemas.microsoft.com/office/drawing/2018/hyperlinkcolor" val="tx"/>
                    </a:ext>
                  </a:extLst>
                </a:hlinkClick>
              </a:rPr>
              <a:t>Roomi</a:t>
            </a:r>
            <a:r>
              <a:rPr lang="en-US" sz="800" dirty="0">
                <a:solidFill>
                  <a:srgbClr val="333333"/>
                </a:solidFill>
                <a:latin typeface="Georgia" panose="02040502050405020303" pitchFamily="18" charset="0"/>
                <a:hlinkClick r:id="rId2">
                  <a:extLst>
                    <a:ext uri="{A12FA001-AC4F-418D-AE19-62706E023703}">
                      <ahyp:hlinkClr xmlns:ahyp="http://schemas.microsoft.com/office/drawing/2018/hyperlinkcolor" val="tx"/>
                    </a:ext>
                  </a:extLst>
                </a:hlinkClick>
              </a:rPr>
              <a:t>, M (2020). 7 Advantages and Disadvantages of Peer to Peer Networks. Available from: https://www.hitechwhizz.com/2020/11/7-advantages-and-disadvantages-drawbacks-benefits-of-p2p-network.html</a:t>
            </a:r>
            <a:r>
              <a:rPr lang="en-US" sz="800" dirty="0">
                <a:solidFill>
                  <a:srgbClr val="333333"/>
                </a:solidFill>
                <a:latin typeface="Georgia" panose="02040502050405020303" pitchFamily="18" charset="0"/>
              </a:rPr>
              <a:t> [Accessed 18th July 2022]</a:t>
            </a:r>
          </a:p>
          <a:p>
            <a:pPr marL="0" indent="0">
              <a:lnSpc>
                <a:spcPct val="200000"/>
              </a:lnSpc>
              <a:buNone/>
            </a:pPr>
            <a:endParaRPr lang="en-US" sz="800" dirty="0">
              <a:solidFill>
                <a:srgbClr val="333333"/>
              </a:solidFill>
              <a:latin typeface="Georgia" panose="02040502050405020303" pitchFamily="18" charset="0"/>
            </a:endParaRPr>
          </a:p>
          <a:p>
            <a:pPr>
              <a:lnSpc>
                <a:spcPct val="200000"/>
              </a:lnSpc>
            </a:pPr>
            <a:endParaRPr lang="en-US" sz="1100" dirty="0">
              <a:cs typeface="Arial" panose="020B0604020202020204" pitchFamily="34" charset="0"/>
            </a:endParaRPr>
          </a:p>
          <a:p>
            <a:endParaRPr lang="en-GB" sz="1200" dirty="0"/>
          </a:p>
        </p:txBody>
      </p:sp>
      <p:sp>
        <p:nvSpPr>
          <p:cNvPr id="4" name="Slide Number Placeholder 3">
            <a:extLst>
              <a:ext uri="{FF2B5EF4-FFF2-40B4-BE49-F238E27FC236}">
                <a16:creationId xmlns:a16="http://schemas.microsoft.com/office/drawing/2014/main" id="{B1B52919-7E36-8DC0-96FB-E49C36675EF9}"/>
              </a:ext>
            </a:extLst>
          </p:cNvPr>
          <p:cNvSpPr>
            <a:spLocks noGrp="1"/>
          </p:cNvSpPr>
          <p:nvPr>
            <p:ph type="sldNum" sz="quarter" idx="12"/>
          </p:nvPr>
        </p:nvSpPr>
        <p:spPr/>
        <p:txBody>
          <a:bodyPr/>
          <a:lstStyle/>
          <a:p>
            <a:fld id="{C37058BB-E496-6F48-9316-5A739B0059DC}" type="slidenum">
              <a:rPr lang="en-US" smtClean="0"/>
              <a:t>5</a:t>
            </a:fld>
            <a:endParaRPr lang="en-US"/>
          </a:p>
        </p:txBody>
      </p:sp>
    </p:spTree>
    <p:extLst>
      <p:ext uri="{BB962C8B-B14F-4D97-AF65-F5344CB8AC3E}">
        <p14:creationId xmlns:p14="http://schemas.microsoft.com/office/powerpoint/2010/main" val="371741510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31" name="Rectangle 1030">
            <a:extLst>
              <a:ext uri="{FF2B5EF4-FFF2-40B4-BE49-F238E27FC236}">
                <a16:creationId xmlns:a16="http://schemas.microsoft.com/office/drawing/2014/main" id="{D009D6D5-DAC2-4A8B-A17A-E206B9012D0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021CED5-FFDD-42D4-F8B8-6DF130CA3F2F}"/>
              </a:ext>
            </a:extLst>
          </p:cNvPr>
          <p:cNvSpPr>
            <a:spLocks noGrp="1"/>
          </p:cNvSpPr>
          <p:nvPr>
            <p:ph type="title"/>
          </p:nvPr>
        </p:nvSpPr>
        <p:spPr>
          <a:xfrm>
            <a:off x="626707" y="365125"/>
            <a:ext cx="10302550" cy="1807305"/>
          </a:xfrm>
        </p:spPr>
        <p:txBody>
          <a:bodyPr>
            <a:normAutofit/>
          </a:bodyPr>
          <a:lstStyle/>
          <a:p>
            <a:r>
              <a:rPr lang="en-US" dirty="0"/>
              <a:t>Disadvantages of Content Networking (CCN)</a:t>
            </a:r>
          </a:p>
        </p:txBody>
      </p:sp>
      <p:sp>
        <p:nvSpPr>
          <p:cNvPr id="3" name="Content Placeholder 2">
            <a:extLst>
              <a:ext uri="{FF2B5EF4-FFF2-40B4-BE49-F238E27FC236}">
                <a16:creationId xmlns:a16="http://schemas.microsoft.com/office/drawing/2014/main" id="{658791B8-5565-3B29-343D-F358DED88AEA}"/>
              </a:ext>
            </a:extLst>
          </p:cNvPr>
          <p:cNvSpPr>
            <a:spLocks noGrp="1"/>
          </p:cNvSpPr>
          <p:nvPr>
            <p:ph idx="1"/>
          </p:nvPr>
        </p:nvSpPr>
        <p:spPr>
          <a:xfrm>
            <a:off x="626707" y="1862893"/>
            <a:ext cx="10395856" cy="3843666"/>
          </a:xfrm>
        </p:spPr>
        <p:txBody>
          <a:bodyPr>
            <a:noAutofit/>
          </a:bodyPr>
          <a:lstStyle/>
          <a:p>
            <a:r>
              <a:rPr lang="en-US" sz="1400" dirty="0"/>
              <a:t>Disadvantages of Content Networking (CCN) as mentioned by (</a:t>
            </a:r>
            <a:r>
              <a:rPr lang="en-US" sz="1400" dirty="0" err="1"/>
              <a:t>Shindie</a:t>
            </a:r>
            <a:r>
              <a:rPr lang="en-US" sz="1400" dirty="0"/>
              <a:t> &amp; </a:t>
            </a:r>
            <a:r>
              <a:rPr lang="en-US" sz="1400" dirty="0" err="1"/>
              <a:t>Chalware</a:t>
            </a:r>
            <a:r>
              <a:rPr lang="en-US" sz="1400" dirty="0"/>
              <a:t>, 2018) is that CCN wastes resources in dispatching content and it needs some computational capabilities thus making it complex</a:t>
            </a:r>
          </a:p>
          <a:p>
            <a:endParaRPr lang="en-US" sz="1400" dirty="0"/>
          </a:p>
          <a:p>
            <a:r>
              <a:rPr lang="en-US" sz="1400" dirty="0"/>
              <a:t>CCN is also still evolving, and so there is not much support available in terms of software and hardware </a:t>
            </a:r>
          </a:p>
          <a:p>
            <a:endParaRPr lang="en-US" sz="1400" dirty="0"/>
          </a:p>
          <a:p>
            <a:r>
              <a:rPr lang="en-US" sz="1400" dirty="0"/>
              <a:t>In terms of complexity, the less TCP/IP is used the more middleware will be required </a:t>
            </a:r>
          </a:p>
          <a:p>
            <a:endParaRPr lang="en-US" sz="1400" dirty="0"/>
          </a:p>
          <a:p>
            <a:r>
              <a:rPr lang="en-US" sz="1400" dirty="0"/>
              <a:t>Multi-path routing diverges too much information about the network users </a:t>
            </a:r>
          </a:p>
          <a:p>
            <a:endParaRPr lang="en-US" sz="1400" dirty="0"/>
          </a:p>
          <a:p>
            <a:r>
              <a:rPr lang="en-US" sz="1400" dirty="0"/>
              <a:t>CCN is a different model to the 7 layer OSI model, and so it raises the question of how practical will it be to implement a different approach, rather than build on the existing OSI model</a:t>
            </a:r>
            <a:endParaRPr lang="en-GB" sz="1400" dirty="0"/>
          </a:p>
        </p:txBody>
      </p:sp>
      <p:sp>
        <p:nvSpPr>
          <p:cNvPr id="4" name="Slide Number Placeholder 3">
            <a:extLst>
              <a:ext uri="{FF2B5EF4-FFF2-40B4-BE49-F238E27FC236}">
                <a16:creationId xmlns:a16="http://schemas.microsoft.com/office/drawing/2014/main" id="{B1B52919-7E36-8DC0-96FB-E49C36675EF9}"/>
              </a:ext>
            </a:extLst>
          </p:cNvPr>
          <p:cNvSpPr>
            <a:spLocks noGrp="1"/>
          </p:cNvSpPr>
          <p:nvPr>
            <p:ph type="sldNum" sz="quarter" idx="12"/>
          </p:nvPr>
        </p:nvSpPr>
        <p:spPr/>
        <p:txBody>
          <a:bodyPr/>
          <a:lstStyle/>
          <a:p>
            <a:fld id="{C37058BB-E496-6F48-9316-5A739B0059DC}" type="slidenum">
              <a:rPr lang="en-US" smtClean="0"/>
              <a:t>6</a:t>
            </a:fld>
            <a:endParaRPr lang="en-US"/>
          </a:p>
        </p:txBody>
      </p:sp>
      <p:sp>
        <p:nvSpPr>
          <p:cNvPr id="7" name="TextBox 6">
            <a:extLst>
              <a:ext uri="{FF2B5EF4-FFF2-40B4-BE49-F238E27FC236}">
                <a16:creationId xmlns:a16="http://schemas.microsoft.com/office/drawing/2014/main" id="{7CB03496-2352-105C-B363-2FA44E4F07EF}"/>
              </a:ext>
            </a:extLst>
          </p:cNvPr>
          <p:cNvSpPr txBox="1"/>
          <p:nvPr/>
        </p:nvSpPr>
        <p:spPr>
          <a:xfrm>
            <a:off x="533400" y="5831141"/>
            <a:ext cx="10588689" cy="748923"/>
          </a:xfrm>
          <a:prstGeom prst="rect">
            <a:avLst/>
          </a:prstGeom>
          <a:noFill/>
        </p:spPr>
        <p:txBody>
          <a:bodyPr wrap="square">
            <a:spAutoFit/>
          </a:bodyPr>
          <a:lstStyle/>
          <a:p>
            <a:pPr marL="0" marR="0" algn="l">
              <a:spcBef>
                <a:spcPts val="0"/>
              </a:spcBef>
              <a:spcAft>
                <a:spcPts val="800"/>
              </a:spcAft>
            </a:pPr>
            <a:r>
              <a:rPr lang="en-US" sz="900" b="0" i="0" dirty="0">
                <a:solidFill>
                  <a:srgbClr val="333333"/>
                </a:solidFill>
                <a:effectLst/>
                <a:latin typeface="Georgia" panose="02040502050405020303" pitchFamily="18" charset="0"/>
              </a:rPr>
              <a:t>References : </a:t>
            </a:r>
            <a:r>
              <a:rPr lang="en-US" sz="900" b="0" i="0" dirty="0">
                <a:solidFill>
                  <a:srgbClr val="222222"/>
                </a:solidFill>
                <a:effectLst/>
                <a:latin typeface="Calibri" panose="020F0502020204030204" pitchFamily="34" charset="0"/>
              </a:rPr>
              <a:t>Shinde, A. &amp; </a:t>
            </a:r>
            <a:r>
              <a:rPr lang="en-US" sz="900" b="0" i="0" dirty="0" err="1">
                <a:solidFill>
                  <a:srgbClr val="222222"/>
                </a:solidFill>
                <a:effectLst/>
                <a:latin typeface="Calibri" panose="020F0502020204030204" pitchFamily="34" charset="0"/>
              </a:rPr>
              <a:t>Chaware</a:t>
            </a:r>
            <a:r>
              <a:rPr lang="en-US" sz="900" b="0" i="0" dirty="0">
                <a:solidFill>
                  <a:srgbClr val="222222"/>
                </a:solidFill>
                <a:effectLst/>
                <a:latin typeface="Calibri" panose="020F0502020204030204" pitchFamily="34" charset="0"/>
              </a:rPr>
              <a:t>, S. M., 2018. </a:t>
            </a:r>
            <a:r>
              <a:rPr lang="en-US" sz="900" b="0" i="1" dirty="0">
                <a:solidFill>
                  <a:srgbClr val="222222"/>
                </a:solidFill>
                <a:effectLst/>
                <a:latin typeface="Calibri" panose="020F0502020204030204" pitchFamily="34" charset="0"/>
              </a:rPr>
              <a:t>2018 2nd International Conference on I-SMAC (IoT in Social, Mobile, Analytics and Cloud) (I-SMAC)I-SMAC (IoT in Social, Mobile, Analytics and Cloud) (I-SMAC), 2018 2nd International Conference on. </a:t>
            </a:r>
            <a:r>
              <a:rPr lang="en-US" sz="900" b="0" i="0" dirty="0" err="1">
                <a:solidFill>
                  <a:srgbClr val="222222"/>
                </a:solidFill>
                <a:effectLst/>
                <a:latin typeface="Calibri" panose="020F0502020204030204" pitchFamily="34" charset="0"/>
              </a:rPr>
              <a:t>Palladam</a:t>
            </a:r>
            <a:r>
              <a:rPr lang="en-US" sz="900" b="0" i="0" dirty="0">
                <a:solidFill>
                  <a:srgbClr val="222222"/>
                </a:solidFill>
                <a:effectLst/>
                <a:latin typeface="Calibri" panose="020F0502020204030204" pitchFamily="34" charset="0"/>
              </a:rPr>
              <a:t>, India, IEEE.</a:t>
            </a:r>
          </a:p>
          <a:p>
            <a:pPr marL="0" marR="0" algn="l">
              <a:spcBef>
                <a:spcPts val="0"/>
              </a:spcBef>
              <a:spcAft>
                <a:spcPts val="800"/>
              </a:spcAft>
            </a:pPr>
            <a:r>
              <a:rPr lang="en-US" sz="900" b="0" i="0" dirty="0">
                <a:solidFill>
                  <a:srgbClr val="222222"/>
                </a:solidFill>
                <a:effectLst/>
                <a:latin typeface="Calibri" panose="020F0502020204030204" pitchFamily="34" charset="0"/>
              </a:rPr>
              <a:t>MPL, 2022. Failure of todays internet design and the solution of content centric networking. Available from: </a:t>
            </a:r>
            <a:r>
              <a:rPr lang="en-US" sz="900" b="0" i="0" dirty="0">
                <a:solidFill>
                  <a:srgbClr val="222222"/>
                </a:solidFill>
                <a:effectLst/>
                <a:latin typeface="Calibri" panose="020F0502020204030204" pitchFamily="34" charset="0"/>
                <a:hlinkClick r:id="rId2"/>
              </a:rPr>
              <a:t>https://medium.com/@manbobo2012/failure-of-todays-internet-design-and-the-solution-of-content-centric-networking-cf357310b1f5</a:t>
            </a:r>
            <a:r>
              <a:rPr lang="en-US" sz="900" b="0" i="0" dirty="0">
                <a:solidFill>
                  <a:srgbClr val="222222"/>
                </a:solidFill>
                <a:effectLst/>
                <a:latin typeface="Calibri" panose="020F0502020204030204" pitchFamily="34" charset="0"/>
              </a:rPr>
              <a:t> [Accessed 20th July 2022]</a:t>
            </a:r>
          </a:p>
        </p:txBody>
      </p:sp>
    </p:spTree>
    <p:extLst>
      <p:ext uri="{BB962C8B-B14F-4D97-AF65-F5344CB8AC3E}">
        <p14:creationId xmlns:p14="http://schemas.microsoft.com/office/powerpoint/2010/main" val="199947259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C8D445-FA0B-FDF2-DD9E-A3A247438937}"/>
              </a:ext>
            </a:extLst>
          </p:cNvPr>
          <p:cNvSpPr>
            <a:spLocks noGrp="1"/>
          </p:cNvSpPr>
          <p:nvPr>
            <p:ph type="title"/>
          </p:nvPr>
        </p:nvSpPr>
        <p:spPr>
          <a:xfrm>
            <a:off x="505691" y="151080"/>
            <a:ext cx="10515600" cy="1059914"/>
          </a:xfrm>
        </p:spPr>
        <p:txBody>
          <a:bodyPr>
            <a:normAutofit fontScale="90000"/>
          </a:bodyPr>
          <a:lstStyle/>
          <a:p>
            <a:r>
              <a:rPr lang="en-US" dirty="0"/>
              <a:t>P</a:t>
            </a:r>
            <a:r>
              <a:rPr lang="en-GB" dirty="0" err="1"/>
              <a:t>eer</a:t>
            </a:r>
            <a:r>
              <a:rPr lang="en-GB" dirty="0"/>
              <a:t>-to-peer networking over </a:t>
            </a:r>
            <a:r>
              <a:rPr lang="en-GB" dirty="0" err="1"/>
              <a:t>MobilityFirst</a:t>
            </a:r>
            <a:r>
              <a:rPr lang="en-GB" dirty="0"/>
              <a:t> for autonomous vehicles</a:t>
            </a:r>
            <a:endParaRPr lang="en-US" dirty="0"/>
          </a:p>
        </p:txBody>
      </p:sp>
      <p:sp>
        <p:nvSpPr>
          <p:cNvPr id="3" name="Content Placeholder 2">
            <a:extLst>
              <a:ext uri="{FF2B5EF4-FFF2-40B4-BE49-F238E27FC236}">
                <a16:creationId xmlns:a16="http://schemas.microsoft.com/office/drawing/2014/main" id="{0AA1BA10-5BCE-B44D-FA31-EF3EB9130885}"/>
              </a:ext>
            </a:extLst>
          </p:cNvPr>
          <p:cNvSpPr>
            <a:spLocks noGrp="1"/>
          </p:cNvSpPr>
          <p:nvPr>
            <p:ph idx="1"/>
          </p:nvPr>
        </p:nvSpPr>
        <p:spPr>
          <a:xfrm>
            <a:off x="5533901" y="1517261"/>
            <a:ext cx="6188034" cy="4351338"/>
          </a:xfrm>
        </p:spPr>
        <p:txBody>
          <a:bodyPr>
            <a:normAutofit/>
          </a:bodyPr>
          <a:lstStyle/>
          <a:p>
            <a:pPr marL="0" indent="0" algn="just">
              <a:buNone/>
            </a:pPr>
            <a:r>
              <a:rPr lang="en-GB" sz="2000" dirty="0"/>
              <a:t>Although the </a:t>
            </a:r>
            <a:r>
              <a:rPr lang="en-GB" sz="2000" dirty="0" err="1"/>
              <a:t>MobilityFirst</a:t>
            </a:r>
            <a:r>
              <a:rPr lang="en-GB" sz="2000" dirty="0"/>
              <a:t> architecture can be made secure by leveraging PKI-based self-certifying addresses, its main drawback when applied to support networks of autonomous vehicles lies in its </a:t>
            </a:r>
            <a:r>
              <a:rPr lang="en-GB" sz="2000" b="1" dirty="0"/>
              <a:t>limited routing aggregation</a:t>
            </a:r>
            <a:r>
              <a:rPr lang="en-GB" sz="2000" dirty="0"/>
              <a:t> (Fang </a:t>
            </a:r>
            <a:r>
              <a:rPr lang="en-GB" sz="2000" i="1" dirty="0"/>
              <a:t>et al</a:t>
            </a:r>
            <a:r>
              <a:rPr lang="en-GB" sz="2000" dirty="0"/>
              <a:t>., 2018).</a:t>
            </a:r>
          </a:p>
          <a:p>
            <a:pPr marL="0" indent="0" algn="just">
              <a:buNone/>
            </a:pPr>
            <a:r>
              <a:rPr lang="en-GB" sz="2000" dirty="0"/>
              <a:t>In fact, differently from the </a:t>
            </a:r>
            <a:r>
              <a:rPr lang="en-GB" sz="2000" dirty="0" err="1"/>
              <a:t>MobilityFirst</a:t>
            </a:r>
            <a:r>
              <a:rPr lang="en-GB" sz="2000" dirty="0"/>
              <a:t> approach, a peer-to-peer network can enable the </a:t>
            </a:r>
            <a:r>
              <a:rPr lang="en-GB" sz="2000" b="1" dirty="0"/>
              <a:t>aggregation of the itinerary-based intentions of autonomous vehicles </a:t>
            </a:r>
            <a:r>
              <a:rPr lang="en-GB" sz="2000" dirty="0"/>
              <a:t>to help in predicting future traffic-related conditions and, thus, managing them more effectively (</a:t>
            </a:r>
            <a:r>
              <a:rPr lang="en-GB" sz="2000" dirty="0" err="1"/>
              <a:t>Varga</a:t>
            </a:r>
            <a:r>
              <a:rPr lang="en-GB" sz="2000" dirty="0"/>
              <a:t>, 2022).</a:t>
            </a:r>
            <a:endParaRPr lang="en-US" sz="2000" dirty="0"/>
          </a:p>
          <a:p>
            <a:pPr algn="just"/>
            <a:endParaRPr lang="en-US" sz="2000" dirty="0"/>
          </a:p>
        </p:txBody>
      </p:sp>
      <p:graphicFrame>
        <p:nvGraphicFramePr>
          <p:cNvPr id="7" name="TextBox 4">
            <a:extLst>
              <a:ext uri="{FF2B5EF4-FFF2-40B4-BE49-F238E27FC236}">
                <a16:creationId xmlns:a16="http://schemas.microsoft.com/office/drawing/2014/main" id="{98F6A0B1-54BF-98F1-A2DE-3623910B2AE0}"/>
              </a:ext>
            </a:extLst>
          </p:cNvPr>
          <p:cNvGraphicFramePr/>
          <p:nvPr/>
        </p:nvGraphicFramePr>
        <p:xfrm>
          <a:off x="674914" y="4952594"/>
          <a:ext cx="10842172" cy="1754326"/>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pic>
        <p:nvPicPr>
          <p:cNvPr id="3074" name="Picture 2" descr="Free photos of Technology">
            <a:extLst>
              <a:ext uri="{FF2B5EF4-FFF2-40B4-BE49-F238E27FC236}">
                <a16:creationId xmlns:a16="http://schemas.microsoft.com/office/drawing/2014/main" id="{C3634ABB-2A2E-81C5-FB77-39BD45009868}"/>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505691" y="1585503"/>
            <a:ext cx="4779818" cy="2992582"/>
          </a:xfrm>
          <a:prstGeom prst="rect">
            <a:avLst/>
          </a:prstGeom>
          <a:noFill/>
          <a:extLst>
            <a:ext uri="{909E8E84-426E-40DD-AFC4-6F175D3DCCD1}">
              <a14:hiddenFill xmlns:a14="http://schemas.microsoft.com/office/drawing/2010/main">
                <a:solidFill>
                  <a:srgbClr val="FFFFFF"/>
                </a:solidFill>
              </a14:hiddenFill>
            </a:ext>
          </a:extLst>
        </p:spPr>
      </p:pic>
      <p:sp>
        <p:nvSpPr>
          <p:cNvPr id="4" name="Slide Number Placeholder 3">
            <a:extLst>
              <a:ext uri="{FF2B5EF4-FFF2-40B4-BE49-F238E27FC236}">
                <a16:creationId xmlns:a16="http://schemas.microsoft.com/office/drawing/2014/main" id="{B6F3741A-CCD2-270F-E7F2-6E9DF040E5FC}"/>
              </a:ext>
            </a:extLst>
          </p:cNvPr>
          <p:cNvSpPr>
            <a:spLocks noGrp="1"/>
          </p:cNvSpPr>
          <p:nvPr>
            <p:ph type="sldNum" sz="quarter" idx="12"/>
          </p:nvPr>
        </p:nvSpPr>
        <p:spPr/>
        <p:txBody>
          <a:bodyPr/>
          <a:lstStyle/>
          <a:p>
            <a:fld id="{C37058BB-E496-6F48-9316-5A739B0059DC}" type="slidenum">
              <a:rPr lang="en-US" smtClean="0"/>
              <a:t>7</a:t>
            </a:fld>
            <a:endParaRPr lang="en-US"/>
          </a:p>
        </p:txBody>
      </p:sp>
    </p:spTree>
    <p:extLst>
      <p:ext uri="{BB962C8B-B14F-4D97-AF65-F5344CB8AC3E}">
        <p14:creationId xmlns:p14="http://schemas.microsoft.com/office/powerpoint/2010/main" val="874132203"/>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103</TotalTime>
  <Words>1042</Words>
  <Application>Microsoft Office PowerPoint</Application>
  <PresentationFormat>Widescreen</PresentationFormat>
  <Paragraphs>58</Paragraphs>
  <Slides>7</Slides>
  <Notes>1</Notes>
  <HiddenSlides>0</HiddenSlides>
  <MMClips>1</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7</vt:i4>
      </vt:variant>
    </vt:vector>
  </HeadingPairs>
  <TitlesOfParts>
    <vt:vector size="12" baseType="lpstr">
      <vt:lpstr>Arial</vt:lpstr>
      <vt:lpstr>Calibri</vt:lpstr>
      <vt:lpstr>Calibri Light</vt:lpstr>
      <vt:lpstr>Georgia</vt:lpstr>
      <vt:lpstr>Office Theme</vt:lpstr>
      <vt:lpstr>Group 2: Seminar on ”The Future of the Internet”, unit 6</vt:lpstr>
      <vt:lpstr>Allocated group’s position</vt:lpstr>
      <vt:lpstr>Opening argument in support of group’s position</vt:lpstr>
      <vt:lpstr>Traits that make peer to peer overlay-based networks beneficial</vt:lpstr>
      <vt:lpstr>Traits that make peer to peer overlay-based networks beneficial</vt:lpstr>
      <vt:lpstr>Disadvantages of Content Networking (CCN)</vt:lpstr>
      <vt:lpstr>Peer-to-peer networking over MobilityFirst for autonomous vehicles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Group 2: Seminar on ”The Future of the Internet”, unit 6</dc:title>
  <dc:creator>Manaog, Marianne L</dc:creator>
  <cp:lastModifiedBy>Jane Aldridge</cp:lastModifiedBy>
  <cp:revision>7</cp:revision>
  <dcterms:created xsi:type="dcterms:W3CDTF">2022-07-19T07:54:15Z</dcterms:created>
  <dcterms:modified xsi:type="dcterms:W3CDTF">2022-07-20T12:43:56Z</dcterms:modified>
</cp:coreProperties>
</file>

<file path=docProps/thumbnail.jpeg>
</file>